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29" r:id="rId2"/>
    <p:sldId id="306" r:id="rId3"/>
    <p:sldId id="309" r:id="rId4"/>
    <p:sldId id="308" r:id="rId5"/>
    <p:sldId id="322" r:id="rId6"/>
    <p:sldId id="321" r:id="rId7"/>
    <p:sldId id="320" r:id="rId8"/>
    <p:sldId id="319" r:id="rId9"/>
    <p:sldId id="318" r:id="rId10"/>
    <p:sldId id="316" r:id="rId11"/>
    <p:sldId id="315" r:id="rId12"/>
    <p:sldId id="314" r:id="rId13"/>
    <p:sldId id="313" r:id="rId14"/>
    <p:sldId id="312" r:id="rId15"/>
    <p:sldId id="311" r:id="rId16"/>
    <p:sldId id="310" r:id="rId17"/>
    <p:sldId id="326" r:id="rId18"/>
    <p:sldId id="328" r:id="rId19"/>
    <p:sldId id="327" r:id="rId20"/>
    <p:sldId id="325" r:id="rId21"/>
    <p:sldId id="307" r:id="rId22"/>
  </p:sldIdLst>
  <p:sldSz cx="9144000" cy="6858000" type="screen4x3"/>
  <p:notesSz cx="6797675" cy="9926638"/>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1566"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0" name="Прямоугольный треугольник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Заголовок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ru-RU"/>
              <a:t>Образец заголовка</a:t>
            </a:r>
            <a:endParaRPr kumimoji="0" lang="en-US"/>
          </a:p>
        </p:txBody>
      </p:sp>
      <p:sp>
        <p:nvSpPr>
          <p:cNvPr id="17" name="Подзаголовок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a:t>Образец подзаголовка</a:t>
            </a:r>
            <a:endParaRPr kumimoji="0" lang="en-US"/>
          </a:p>
        </p:txBody>
      </p:sp>
      <p:grpSp>
        <p:nvGrpSpPr>
          <p:cNvPr id="2" name="Группа 1"/>
          <p:cNvGrpSpPr/>
          <p:nvPr/>
        </p:nvGrpSpPr>
        <p:grpSpPr>
          <a:xfrm>
            <a:off x="-3765" y="4953000"/>
            <a:ext cx="9147765" cy="1912088"/>
            <a:chOff x="-3765" y="4832896"/>
            <a:chExt cx="9147765" cy="2032192"/>
          </a:xfrm>
        </p:grpSpPr>
        <p:sp>
          <p:nvSpPr>
            <p:cNvPr id="7" name="Полилиния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8" name="Полилиния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Полилиния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dirty="0"/>
            </a:p>
          </p:txBody>
        </p:sp>
        <p:cxnSp>
          <p:nvCxnSpPr>
            <p:cNvPr id="12" name="Прямая соединительная линия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Дата 29"/>
          <p:cNvSpPr>
            <a:spLocks noGrp="1"/>
          </p:cNvSpPr>
          <p:nvPr>
            <p:ph type="dt" sz="half" idx="10"/>
          </p:nvPr>
        </p:nvSpPr>
        <p:spPr/>
        <p:txBody>
          <a:bodyPr/>
          <a:lstStyle>
            <a:lvl1pPr>
              <a:defRPr>
                <a:solidFill>
                  <a:srgbClr val="FFFFFF"/>
                </a:solidFill>
              </a:defRPr>
            </a:lvl1pPr>
            <a:extLst/>
          </a:lstStyle>
          <a:p>
            <a:fld id="{6F36371C-4032-40F1-BAB3-DCA5A116F9B6}" type="datetimeFigureOut">
              <a:rPr lang="ru-RU" smtClean="0"/>
              <a:t>30.01.2017</a:t>
            </a:fld>
            <a:endParaRPr lang="ru-RU" dirty="0"/>
          </a:p>
        </p:txBody>
      </p:sp>
      <p:sp>
        <p:nvSpPr>
          <p:cNvPr id="19" name="Нижний колонтитул 18"/>
          <p:cNvSpPr>
            <a:spLocks noGrp="1"/>
          </p:cNvSpPr>
          <p:nvPr>
            <p:ph type="ftr" sz="quarter" idx="11"/>
          </p:nvPr>
        </p:nvSpPr>
        <p:spPr/>
        <p:txBody>
          <a:bodyPr/>
          <a:lstStyle>
            <a:lvl1pPr>
              <a:defRPr>
                <a:solidFill>
                  <a:schemeClr val="accent1">
                    <a:tint val="20000"/>
                  </a:schemeClr>
                </a:solidFill>
              </a:defRPr>
            </a:lvl1pPr>
            <a:extLst/>
          </a:lstStyle>
          <a:p>
            <a:endParaRPr lang="ru-RU" dirty="0"/>
          </a:p>
        </p:txBody>
      </p:sp>
      <p:sp>
        <p:nvSpPr>
          <p:cNvPr id="27" name="Номер слайда 26"/>
          <p:cNvSpPr>
            <a:spLocks noGrp="1"/>
          </p:cNvSpPr>
          <p:nvPr>
            <p:ph type="sldNum" sz="quarter" idx="12"/>
          </p:nvPr>
        </p:nvSpPr>
        <p:spPr/>
        <p:txBody>
          <a:bodyPr/>
          <a:lstStyle>
            <a:lvl1pPr>
              <a:defRPr>
                <a:solidFill>
                  <a:srgbClr val="FFFFFF"/>
                </a:solidFill>
              </a:defRPr>
            </a:lvl1pPr>
            <a:extLst/>
          </a:lstStyle>
          <a:p>
            <a:fld id="{DCD33F69-787E-4226-8BA2-FA888C06903A}" type="slidenum">
              <a:rPr lang="ru-RU" smtClean="0"/>
              <a:t>‹#›</a:t>
            </a:fld>
            <a:endParaRPr lang="ru-R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3" name="Вертикальный текст 2"/>
          <p:cNvSpPr>
            <a:spLocks noGrp="1"/>
          </p:cNvSpPr>
          <p:nvPr>
            <p:ph type="body" orient="vert" idx="1"/>
          </p:nvPr>
        </p:nvSpPr>
        <p:spPr>
          <a:xfrm>
            <a:off x="457200" y="1481329"/>
            <a:ext cx="8229600" cy="4386071"/>
          </a:xfrm>
        </p:spPr>
        <p:txBody>
          <a:bodyPr vert="eaVer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p:txBody>
          <a:bodyPr/>
          <a:lstStyle/>
          <a:p>
            <a:fld id="{6F36371C-4032-40F1-BAB3-DCA5A116F9B6}" type="datetimeFigureOut">
              <a:rPr lang="ru-RU" smtClean="0"/>
              <a:t>30.01.2017</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DCD33F69-787E-4226-8BA2-FA888C06903A}" type="slidenum">
              <a:rPr lang="ru-RU" smtClean="0"/>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44013" y="274640"/>
            <a:ext cx="1777470" cy="5592761"/>
          </a:xfrm>
        </p:spPr>
        <p:txBody>
          <a:bodyPr vert="eaVert"/>
          <a:lstStyle/>
          <a:p>
            <a:r>
              <a:rPr kumimoji="0" lang="ru-RU"/>
              <a:t>Образец заголовка</a:t>
            </a:r>
            <a:endParaRPr kumimoji="0" lang="en-US"/>
          </a:p>
        </p:txBody>
      </p:sp>
      <p:sp>
        <p:nvSpPr>
          <p:cNvPr id="3" name="Вертикальный текст 2"/>
          <p:cNvSpPr>
            <a:spLocks noGrp="1"/>
          </p:cNvSpPr>
          <p:nvPr>
            <p:ph type="body" orient="vert" idx="1"/>
          </p:nvPr>
        </p:nvSpPr>
        <p:spPr>
          <a:xfrm>
            <a:off x="457200" y="274641"/>
            <a:ext cx="6324600" cy="5592760"/>
          </a:xfrm>
        </p:spPr>
        <p:txBody>
          <a:bodyPr vert="eaVer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p:txBody>
          <a:bodyPr/>
          <a:lstStyle/>
          <a:p>
            <a:fld id="{6F36371C-4032-40F1-BAB3-DCA5A116F9B6}" type="datetimeFigureOut">
              <a:rPr lang="ru-RU" smtClean="0"/>
              <a:t>30.01.2017</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DCD33F69-787E-4226-8BA2-FA888C06903A}" type="slidenum">
              <a:rPr lang="ru-RU" smtClean="0"/>
              <a:t>‹#›</a:t>
            </a:fld>
            <a:endParaRPr lang="ru-R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p:txBody>
          <a:bodyPr/>
          <a:lstStyle/>
          <a:p>
            <a:fld id="{6F36371C-4032-40F1-BAB3-DCA5A116F9B6}" type="datetimeFigureOut">
              <a:rPr lang="ru-RU" smtClean="0"/>
              <a:t>30.01.2017</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DCD33F69-787E-4226-8BA2-FA888C06903A}" type="slidenum">
              <a:rPr lang="ru-RU" smtClean="0"/>
              <a:t>‹#›</a:t>
            </a:fld>
            <a:endParaRPr lang="ru-RU" dirty="0"/>
          </a:p>
        </p:txBody>
      </p:sp>
      <p:sp>
        <p:nvSpPr>
          <p:cNvPr id="7" name="Заголовок 6"/>
          <p:cNvSpPr>
            <a:spLocks noGrp="1"/>
          </p:cNvSpPr>
          <p:nvPr>
            <p:ph type="title"/>
          </p:nvPr>
        </p:nvSpPr>
        <p:spPr/>
        <p:txBody>
          <a:bodyPr rtlCol="0"/>
          <a:lstStyle/>
          <a:p>
            <a:r>
              <a:rPr kumimoji="0" lang="ru-RU"/>
              <a:t>Образец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ru-RU"/>
              <a:t>Образец заголовка</a:t>
            </a:r>
            <a:endParaRPr kumimoji="0" lang="en-US"/>
          </a:p>
        </p:txBody>
      </p:sp>
      <p:sp>
        <p:nvSpPr>
          <p:cNvPr id="3" name="Текст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a:t>Образец текста</a:t>
            </a:r>
          </a:p>
        </p:txBody>
      </p:sp>
      <p:sp>
        <p:nvSpPr>
          <p:cNvPr id="4" name="Дата 3"/>
          <p:cNvSpPr>
            <a:spLocks noGrp="1"/>
          </p:cNvSpPr>
          <p:nvPr>
            <p:ph type="dt" sz="half" idx="10"/>
          </p:nvPr>
        </p:nvSpPr>
        <p:spPr/>
        <p:txBody>
          <a:bodyPr/>
          <a:lstStyle/>
          <a:p>
            <a:fld id="{6F36371C-4032-40F1-BAB3-DCA5A116F9B6}" type="datetimeFigureOut">
              <a:rPr lang="ru-RU" smtClean="0"/>
              <a:t>30.01.2017</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DCD33F69-787E-4226-8BA2-FA888C06903A}" type="slidenum">
              <a:rPr lang="ru-RU" smtClean="0"/>
              <a:t>‹#›</a:t>
            </a:fld>
            <a:endParaRPr lang="ru-RU" dirty="0"/>
          </a:p>
        </p:txBody>
      </p:sp>
      <p:sp>
        <p:nvSpPr>
          <p:cNvPr id="7" name="Нашивка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
        <p:nvSpPr>
          <p:cNvPr id="8" name="Нашивка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bg>
      <p:bgRef idx="1002">
        <a:schemeClr val="bg1"/>
      </p:bgRef>
    </p:bg>
    <p:spTree>
      <p:nvGrpSpPr>
        <p:cNvPr id="1" name=""/>
        <p:cNvGrpSpPr/>
        <p:nvPr/>
      </p:nvGrpSpPr>
      <p:grpSpPr>
        <a:xfrm>
          <a:off x="0" y="0"/>
          <a:ext cx="0" cy="0"/>
          <a:chOff x="0" y="0"/>
          <a:chExt cx="0" cy="0"/>
        </a:xfrm>
      </p:grpSpPr>
      <p:sp>
        <p:nvSpPr>
          <p:cNvPr id="3" name="Объект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Объект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5" name="Дата 4"/>
          <p:cNvSpPr>
            <a:spLocks noGrp="1"/>
          </p:cNvSpPr>
          <p:nvPr>
            <p:ph type="dt" sz="half" idx="10"/>
          </p:nvPr>
        </p:nvSpPr>
        <p:spPr/>
        <p:txBody>
          <a:bodyPr/>
          <a:lstStyle/>
          <a:p>
            <a:fld id="{6F36371C-4032-40F1-BAB3-DCA5A116F9B6}" type="datetimeFigureOut">
              <a:rPr lang="ru-RU" smtClean="0"/>
              <a:t>30.01.2017</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DCD33F69-787E-4226-8BA2-FA888C06903A}" type="slidenum">
              <a:rPr lang="ru-RU" smtClean="0"/>
              <a:t>‹#›</a:t>
            </a:fld>
            <a:endParaRPr lang="ru-RU" dirty="0"/>
          </a:p>
        </p:txBody>
      </p:sp>
      <p:sp>
        <p:nvSpPr>
          <p:cNvPr id="8" name="Заголовок 7"/>
          <p:cNvSpPr>
            <a:spLocks noGrp="1"/>
          </p:cNvSpPr>
          <p:nvPr>
            <p:ph type="title"/>
          </p:nvPr>
        </p:nvSpPr>
        <p:spPr/>
        <p:txBody>
          <a:bodyPr rtlCol="0"/>
          <a:lstStyle/>
          <a:p>
            <a:r>
              <a:rPr kumimoji="0" lang="ru-RU"/>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extLst/>
          </a:lstStyle>
          <a:p>
            <a:r>
              <a:rPr kumimoji="0" lang="ru-RU"/>
              <a:t>Образец заголовка</a:t>
            </a:r>
            <a:endParaRPr kumimoji="0" lang="en-US"/>
          </a:p>
        </p:txBody>
      </p:sp>
      <p:sp>
        <p:nvSpPr>
          <p:cNvPr id="3" name="Текст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a:t>Образец текста</a:t>
            </a:r>
          </a:p>
        </p:txBody>
      </p:sp>
      <p:sp>
        <p:nvSpPr>
          <p:cNvPr id="4" name="Текст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a:t>Образец текста</a:t>
            </a:r>
          </a:p>
        </p:txBody>
      </p:sp>
      <p:sp>
        <p:nvSpPr>
          <p:cNvPr id="5" name="Объект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6" name="Объект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7" name="Дата 6"/>
          <p:cNvSpPr>
            <a:spLocks noGrp="1"/>
          </p:cNvSpPr>
          <p:nvPr>
            <p:ph type="dt" sz="half" idx="10"/>
          </p:nvPr>
        </p:nvSpPr>
        <p:spPr/>
        <p:txBody>
          <a:bodyPr/>
          <a:lstStyle/>
          <a:p>
            <a:fld id="{6F36371C-4032-40F1-BAB3-DCA5A116F9B6}" type="datetimeFigureOut">
              <a:rPr lang="ru-RU" smtClean="0"/>
              <a:t>30.01.2017</a:t>
            </a:fld>
            <a:endParaRPr lang="ru-RU" dirty="0"/>
          </a:p>
        </p:txBody>
      </p:sp>
      <p:sp>
        <p:nvSpPr>
          <p:cNvPr id="8" name="Нижний колонтитул 7"/>
          <p:cNvSpPr>
            <a:spLocks noGrp="1"/>
          </p:cNvSpPr>
          <p:nvPr>
            <p:ph type="ftr" sz="quarter" idx="11"/>
          </p:nvPr>
        </p:nvSpPr>
        <p:spPr/>
        <p:txBody>
          <a:bodyPr/>
          <a:lstStyle/>
          <a:p>
            <a:endParaRPr lang="ru-RU" dirty="0"/>
          </a:p>
        </p:txBody>
      </p:sp>
      <p:sp>
        <p:nvSpPr>
          <p:cNvPr id="9" name="Номер слайда 8"/>
          <p:cNvSpPr>
            <a:spLocks noGrp="1"/>
          </p:cNvSpPr>
          <p:nvPr>
            <p:ph type="sldNum" sz="quarter" idx="12"/>
          </p:nvPr>
        </p:nvSpPr>
        <p:spPr/>
        <p:txBody>
          <a:bodyPr/>
          <a:lstStyle/>
          <a:p>
            <a:fld id="{DCD33F69-787E-4226-8BA2-FA888C06903A}" type="slidenum">
              <a:rPr lang="ru-RU" smtClean="0"/>
              <a:t>‹#›</a:t>
            </a:fld>
            <a:endParaRPr lang="ru-RU"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bg>
      <p:bgRef idx="1002">
        <a:schemeClr val="bg1"/>
      </p:bgRef>
    </p:bg>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6F36371C-4032-40F1-BAB3-DCA5A116F9B6}" type="datetimeFigureOut">
              <a:rPr lang="ru-RU" smtClean="0"/>
              <a:t>30.01.2017</a:t>
            </a:fld>
            <a:endParaRPr lang="ru-RU" dirty="0"/>
          </a:p>
        </p:txBody>
      </p:sp>
      <p:sp>
        <p:nvSpPr>
          <p:cNvPr id="4" name="Нижний колонтитул 3"/>
          <p:cNvSpPr>
            <a:spLocks noGrp="1"/>
          </p:cNvSpPr>
          <p:nvPr>
            <p:ph type="ftr" sz="quarter" idx="11"/>
          </p:nvPr>
        </p:nvSpPr>
        <p:spPr/>
        <p:txBody>
          <a:bodyPr/>
          <a:lstStyle/>
          <a:p>
            <a:endParaRPr lang="ru-RU" dirty="0"/>
          </a:p>
        </p:txBody>
      </p:sp>
      <p:sp>
        <p:nvSpPr>
          <p:cNvPr id="5" name="Номер слайда 4"/>
          <p:cNvSpPr>
            <a:spLocks noGrp="1"/>
          </p:cNvSpPr>
          <p:nvPr>
            <p:ph type="sldNum" sz="quarter" idx="12"/>
          </p:nvPr>
        </p:nvSpPr>
        <p:spPr/>
        <p:txBody>
          <a:bodyPr/>
          <a:lstStyle/>
          <a:p>
            <a:fld id="{DCD33F69-787E-4226-8BA2-FA888C06903A}" type="slidenum">
              <a:rPr lang="ru-RU" smtClean="0"/>
              <a:t>‹#›</a:t>
            </a:fld>
            <a:endParaRPr lang="ru-RU" dirty="0"/>
          </a:p>
        </p:txBody>
      </p:sp>
      <p:sp>
        <p:nvSpPr>
          <p:cNvPr id="6" name="Заголовок 5"/>
          <p:cNvSpPr>
            <a:spLocks noGrp="1"/>
          </p:cNvSpPr>
          <p:nvPr>
            <p:ph type="title"/>
          </p:nvPr>
        </p:nvSpPr>
        <p:spPr/>
        <p:txBody>
          <a:bodyPr rtlCol="0"/>
          <a:lstStyle/>
          <a:p>
            <a:r>
              <a:rPr kumimoji="0" lang="ru-RU"/>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6F36371C-4032-40F1-BAB3-DCA5A116F9B6}" type="datetimeFigureOut">
              <a:rPr lang="ru-RU" smtClean="0"/>
              <a:t>30.01.2017</a:t>
            </a:fld>
            <a:endParaRPr lang="ru-RU" dirty="0"/>
          </a:p>
        </p:txBody>
      </p:sp>
      <p:sp>
        <p:nvSpPr>
          <p:cNvPr id="3" name="Нижний колонтитул 2"/>
          <p:cNvSpPr>
            <a:spLocks noGrp="1"/>
          </p:cNvSpPr>
          <p:nvPr>
            <p:ph type="ftr" sz="quarter" idx="11"/>
          </p:nvPr>
        </p:nvSpPr>
        <p:spPr/>
        <p:txBody>
          <a:bodyPr/>
          <a:lstStyle/>
          <a:p>
            <a:endParaRPr lang="ru-RU" dirty="0"/>
          </a:p>
        </p:txBody>
      </p:sp>
      <p:sp>
        <p:nvSpPr>
          <p:cNvPr id="4" name="Номер слайда 3"/>
          <p:cNvSpPr>
            <a:spLocks noGrp="1"/>
          </p:cNvSpPr>
          <p:nvPr>
            <p:ph type="sldNum" sz="quarter" idx="12"/>
          </p:nvPr>
        </p:nvSpPr>
        <p:spPr/>
        <p:txBody>
          <a:bodyPr/>
          <a:lstStyle/>
          <a:p>
            <a:fld id="{DCD33F69-787E-4226-8BA2-FA888C06903A}" type="slidenum">
              <a:rPr lang="ru-RU" smtClean="0"/>
              <a:t>‹#›</a:t>
            </a:fld>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ru-RU"/>
              <a:t>Образец заголовка</a:t>
            </a:r>
            <a:endParaRPr kumimoji="0" lang="en-US"/>
          </a:p>
        </p:txBody>
      </p:sp>
      <p:sp>
        <p:nvSpPr>
          <p:cNvPr id="3" name="Текст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ru-RU"/>
              <a:t>Образец текста</a:t>
            </a:r>
          </a:p>
        </p:txBody>
      </p:sp>
      <p:sp>
        <p:nvSpPr>
          <p:cNvPr id="4" name="Объект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5" name="Дата 4"/>
          <p:cNvSpPr>
            <a:spLocks noGrp="1"/>
          </p:cNvSpPr>
          <p:nvPr>
            <p:ph type="dt" sz="half" idx="10"/>
          </p:nvPr>
        </p:nvSpPr>
        <p:spPr>
          <a:xfrm>
            <a:off x="6727032" y="6407944"/>
            <a:ext cx="1920240" cy="365760"/>
          </a:xfrm>
        </p:spPr>
        <p:txBody>
          <a:bodyPr/>
          <a:lstStyle/>
          <a:p>
            <a:fld id="{6F36371C-4032-40F1-BAB3-DCA5A116F9B6}" type="datetimeFigureOut">
              <a:rPr lang="ru-RU" smtClean="0"/>
              <a:t>30.01.2017</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DCD33F69-787E-4226-8BA2-FA888C06903A}" type="slidenum">
              <a:rPr lang="ru-RU" smtClean="0"/>
              <a:t>‹#›</a:t>
            </a:fld>
            <a:endParaRPr lang="ru-RU"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1"/>
      </p:bgRef>
    </p:bg>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ru-RU"/>
              <a:t>Образец текста</a:t>
            </a:r>
          </a:p>
        </p:txBody>
      </p:sp>
      <p:sp>
        <p:nvSpPr>
          <p:cNvPr id="3" name="Рисунок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ru-RU" dirty="0"/>
              <a:t>Вставка рисунка</a:t>
            </a:r>
            <a:endParaRPr kumimoji="0" lang="en-US" dirty="0"/>
          </a:p>
        </p:txBody>
      </p:sp>
      <p:sp>
        <p:nvSpPr>
          <p:cNvPr id="5" name="Дата 4"/>
          <p:cNvSpPr>
            <a:spLocks noGrp="1"/>
          </p:cNvSpPr>
          <p:nvPr>
            <p:ph type="dt" sz="half" idx="10"/>
          </p:nvPr>
        </p:nvSpPr>
        <p:spPr/>
        <p:txBody>
          <a:bodyPr/>
          <a:lstStyle>
            <a:lvl1pPr>
              <a:defRPr>
                <a:solidFill>
                  <a:schemeClr val="tx1"/>
                </a:solidFill>
              </a:defRPr>
            </a:lvl1pPr>
            <a:extLst/>
          </a:lstStyle>
          <a:p>
            <a:fld id="{6F36371C-4032-40F1-BAB3-DCA5A116F9B6}" type="datetimeFigureOut">
              <a:rPr lang="ru-RU" smtClean="0"/>
              <a:t>30.01.2017</a:t>
            </a:fld>
            <a:endParaRPr lang="ru-RU" dirty="0"/>
          </a:p>
        </p:txBody>
      </p:sp>
      <p:sp>
        <p:nvSpPr>
          <p:cNvPr id="6" name="Нижний колонтитул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ru-RU" dirty="0"/>
          </a:p>
        </p:txBody>
      </p:sp>
      <p:sp>
        <p:nvSpPr>
          <p:cNvPr id="7" name="Номер слайда 6"/>
          <p:cNvSpPr>
            <a:spLocks noGrp="1"/>
          </p:cNvSpPr>
          <p:nvPr>
            <p:ph type="sldNum" sz="quarter" idx="12"/>
          </p:nvPr>
        </p:nvSpPr>
        <p:spPr/>
        <p:txBody>
          <a:bodyPr/>
          <a:lstStyle>
            <a:lvl1pPr>
              <a:defRPr>
                <a:solidFill>
                  <a:schemeClr val="tx1"/>
                </a:solidFill>
              </a:defRPr>
            </a:lvl1pPr>
            <a:extLst/>
          </a:lstStyle>
          <a:p>
            <a:fld id="{DCD33F69-787E-4226-8BA2-FA888C06903A}" type="slidenum">
              <a:rPr lang="ru-RU" smtClean="0"/>
              <a:t>‹#›</a:t>
            </a:fld>
            <a:endParaRPr lang="ru-RU" dirty="0"/>
          </a:p>
        </p:txBody>
      </p:sp>
      <p:sp>
        <p:nvSpPr>
          <p:cNvPr id="2" name="Заголовок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ru-RU"/>
              <a:t>Образец заголовка</a:t>
            </a:r>
            <a:endParaRPr kumimoji="0" lang="en-US"/>
          </a:p>
        </p:txBody>
      </p:sp>
      <p:sp>
        <p:nvSpPr>
          <p:cNvPr id="8" name="Полилиния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Полилиния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Прямоугольный треугольник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dirty="0"/>
          </a:p>
        </p:txBody>
      </p:sp>
      <p:cxnSp>
        <p:nvCxnSpPr>
          <p:cNvPr id="11" name="Прямая соединительная линия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Нашивка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
        <p:nvSpPr>
          <p:cNvPr id="13" name="Нашивка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Полилиния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Полилиния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Прямоугольный треугольник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dirty="0"/>
          </a:p>
        </p:txBody>
      </p:sp>
      <p:cxnSp>
        <p:nvCxnSpPr>
          <p:cNvPr id="15" name="Прямая соединительная линия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Заголовок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ru-RU"/>
              <a:t>Образец заголовка</a:t>
            </a:r>
            <a:endParaRPr kumimoji="0" lang="en-US"/>
          </a:p>
        </p:txBody>
      </p:sp>
      <p:sp>
        <p:nvSpPr>
          <p:cNvPr id="30" name="Текст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ru-RU"/>
              <a:t>Образец текста</a:t>
            </a:r>
          </a:p>
          <a:p>
            <a:pPr lvl="1" eaLnBrk="1" latinLnBrk="0" hangingPunct="1"/>
            <a:r>
              <a:rPr kumimoji="0" lang="ru-RU"/>
              <a:t>Второй уровень</a:t>
            </a:r>
          </a:p>
          <a:p>
            <a:pPr lvl="2" eaLnBrk="1" latinLnBrk="0" hangingPunct="1"/>
            <a:r>
              <a:rPr kumimoji="0" lang="ru-RU"/>
              <a:t>Третий уровень</a:t>
            </a:r>
          </a:p>
          <a:p>
            <a:pPr lvl="3" eaLnBrk="1" latinLnBrk="0" hangingPunct="1"/>
            <a:r>
              <a:rPr kumimoji="0" lang="ru-RU"/>
              <a:t>Четвертый уровень</a:t>
            </a:r>
          </a:p>
          <a:p>
            <a:pPr lvl="4" eaLnBrk="1" latinLnBrk="0" hangingPunct="1"/>
            <a:r>
              <a:rPr kumimoji="0" lang="ru-RU"/>
              <a:t>Пятый уровень</a:t>
            </a:r>
            <a:endParaRPr kumimoji="0" lang="en-US"/>
          </a:p>
        </p:txBody>
      </p:sp>
      <p:sp>
        <p:nvSpPr>
          <p:cNvPr id="10" name="Дата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6F36371C-4032-40F1-BAB3-DCA5A116F9B6}" type="datetimeFigureOut">
              <a:rPr lang="ru-RU" smtClean="0"/>
              <a:t>30.01.2017</a:t>
            </a:fld>
            <a:endParaRPr lang="ru-RU" dirty="0"/>
          </a:p>
        </p:txBody>
      </p:sp>
      <p:sp>
        <p:nvSpPr>
          <p:cNvPr id="22" name="Нижний колонтитул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ru-RU" dirty="0"/>
          </a:p>
        </p:txBody>
      </p:sp>
      <p:sp>
        <p:nvSpPr>
          <p:cNvPr id="18" name="Номер слайда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DCD33F69-787E-4226-8BA2-FA888C06903A}" type="slidenum">
              <a:rPr lang="ru-RU" smtClean="0"/>
              <a:t>‹#›</a:t>
            </a:fld>
            <a:endParaRPr lang="ru-RU"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r>
              <a:rPr lang="ru-RU" sz="3200" dirty="0">
                <a:solidFill>
                  <a:prstClr val="black"/>
                </a:solidFill>
                <a:latin typeface="Times New Roman" panose="02020603050405020304" pitchFamily="18" charset="0"/>
                <a:ea typeface="Microsoft Sans Serif" panose="020B0604020202020204" pitchFamily="34" charset="0"/>
                <a:cs typeface="Times New Roman" panose="02020603050405020304" pitchFamily="18" charset="0"/>
              </a:rPr>
              <a:t>4.1. Эффекты и индикаторы успешности реализации проекта. Эффективность реализации проекта и ее виды</a:t>
            </a:r>
          </a:p>
          <a:p>
            <a:r>
              <a:rPr lang="ru-RU" sz="3200" dirty="0">
                <a:solidFill>
                  <a:prstClr val="black"/>
                </a:solidFill>
                <a:latin typeface="Times New Roman" panose="02020603050405020304" pitchFamily="18" charset="0"/>
                <a:ea typeface="Microsoft Sans Serif" panose="020B0604020202020204" pitchFamily="34" charset="0"/>
                <a:cs typeface="Times New Roman" panose="02020603050405020304" pitchFamily="18" charset="0"/>
              </a:rPr>
              <a:t>4.</a:t>
            </a:r>
            <a:r>
              <a:rPr lang="ru-RU" sz="3200" dirty="0">
                <a:latin typeface="Times New Roman" panose="02020603050405020304" pitchFamily="18" charset="0"/>
                <a:ea typeface="Microsoft Sans Serif" panose="020B0604020202020204" pitchFamily="34" charset="0"/>
                <a:cs typeface="Times New Roman" panose="02020603050405020304" pitchFamily="18" charset="0"/>
              </a:rPr>
              <a:t>2. Оценка экономической эффективности проекта: общие подходы</a:t>
            </a:r>
          </a:p>
          <a:p>
            <a:r>
              <a:rPr lang="ru-RU" sz="3200" dirty="0">
                <a:latin typeface="Times New Roman" panose="02020603050405020304" pitchFamily="18" charset="0"/>
                <a:ea typeface="Microsoft Sans Serif" panose="020B0604020202020204" pitchFamily="34" charset="0"/>
                <a:cs typeface="Times New Roman" panose="02020603050405020304" pitchFamily="18" charset="0"/>
              </a:rPr>
              <a:t>4.3. Основные методы инвестиционных расчетов</a:t>
            </a:r>
          </a:p>
          <a:p>
            <a:endParaRPr lang="ru-RU" dirty="0"/>
          </a:p>
        </p:txBody>
      </p:sp>
      <p:sp>
        <p:nvSpPr>
          <p:cNvPr id="3" name="Заголовок 2"/>
          <p:cNvSpPr>
            <a:spLocks noGrp="1"/>
          </p:cNvSpPr>
          <p:nvPr>
            <p:ph type="title"/>
          </p:nvPr>
        </p:nvSpPr>
        <p:spPr/>
        <p:txBody>
          <a:bodyPr>
            <a:normAutofit fontScale="90000"/>
          </a:bodyPr>
          <a:lstStyle/>
          <a:p>
            <a:pPr algn="ctr"/>
            <a:r>
              <a:rPr lang="ru-RU" sz="4400" dirty="0">
                <a:effectLst/>
                <a:latin typeface="Times New Roman" panose="02020603050405020304" pitchFamily="18" charset="0"/>
                <a:ea typeface="Calibri" panose="020F0502020204030204" pitchFamily="34" charset="0"/>
              </a:rPr>
              <a:t>Тема 4.</a:t>
            </a:r>
            <a:br>
              <a:rPr lang="ru-RU" sz="4400" dirty="0">
                <a:effectLst/>
                <a:latin typeface="Times New Roman" panose="02020603050405020304" pitchFamily="18" charset="0"/>
                <a:ea typeface="Calibri" panose="020F0502020204030204" pitchFamily="34" charset="0"/>
              </a:rPr>
            </a:br>
            <a:r>
              <a:rPr lang="ru-RU" sz="4400" dirty="0">
                <a:effectLst/>
                <a:latin typeface="Times New Roman" panose="02020603050405020304" pitchFamily="18" charset="0"/>
                <a:ea typeface="Calibri" panose="020F0502020204030204" pitchFamily="34" charset="0"/>
              </a:rPr>
              <a:t>Оценка эффективности проекта</a:t>
            </a:r>
            <a:endParaRPr lang="ru-RU" dirty="0"/>
          </a:p>
        </p:txBody>
      </p:sp>
    </p:spTree>
    <p:extLst>
      <p:ext uri="{BB962C8B-B14F-4D97-AF65-F5344CB8AC3E}">
        <p14:creationId xmlns:p14="http://schemas.microsoft.com/office/powerpoint/2010/main" val="40910504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Объект 1"/>
          <p:cNvGraphicFramePr>
            <a:graphicFrameLocks noGrp="1"/>
          </p:cNvGraphicFramePr>
          <p:nvPr>
            <p:ph idx="1"/>
            <p:extLst>
              <p:ext uri="{D42A27DB-BD31-4B8C-83A1-F6EECF244321}">
                <p14:modId xmlns:p14="http://schemas.microsoft.com/office/powerpoint/2010/main" val="120447443"/>
              </p:ext>
            </p:extLst>
          </p:nvPr>
        </p:nvGraphicFramePr>
        <p:xfrm>
          <a:off x="395536" y="437235"/>
          <a:ext cx="8424936" cy="6160117"/>
        </p:xfrm>
        <a:graphic>
          <a:graphicData uri="http://schemas.openxmlformats.org/drawingml/2006/table">
            <a:tbl>
              <a:tblPr/>
              <a:tblGrid>
                <a:gridCol w="2342269">
                  <a:extLst>
                    <a:ext uri="{9D8B030D-6E8A-4147-A177-3AD203B41FA5}">
                      <a16:colId xmlns:a16="http://schemas.microsoft.com/office/drawing/2014/main" val="20000"/>
                    </a:ext>
                  </a:extLst>
                </a:gridCol>
                <a:gridCol w="1867186">
                  <a:extLst>
                    <a:ext uri="{9D8B030D-6E8A-4147-A177-3AD203B41FA5}">
                      <a16:colId xmlns:a16="http://schemas.microsoft.com/office/drawing/2014/main" val="20001"/>
                    </a:ext>
                  </a:extLst>
                </a:gridCol>
                <a:gridCol w="4215481">
                  <a:extLst>
                    <a:ext uri="{9D8B030D-6E8A-4147-A177-3AD203B41FA5}">
                      <a16:colId xmlns:a16="http://schemas.microsoft.com/office/drawing/2014/main" val="20002"/>
                    </a:ext>
                  </a:extLst>
                </a:gridCol>
              </a:tblGrid>
              <a:tr h="710556">
                <a:tc>
                  <a:txBody>
                    <a:bodyPr/>
                    <a:lstStyle/>
                    <a:p>
                      <a:pPr marL="469900">
                        <a:lnSpc>
                          <a:spcPct val="115000"/>
                        </a:lnSpc>
                        <a:spcAft>
                          <a:spcPts val="0"/>
                        </a:spcAft>
                      </a:pPr>
                      <a:r>
                        <a:rPr lang="ru-RU" sz="1600" dirty="0">
                          <a:effectLst/>
                          <a:latin typeface="Times New Roman" panose="02020603050405020304" pitchFamily="18" charset="0"/>
                          <a:ea typeface="Calibri" panose="020F0502020204030204" pitchFamily="34" charset="0"/>
                          <a:cs typeface="Times New Roman" panose="02020603050405020304" pitchFamily="18" charset="0"/>
                        </a:rPr>
                        <a:t>Эффект</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ts val="960"/>
                        </a:lnSpc>
                        <a:spcAft>
                          <a:spcPts val="0"/>
                        </a:spcAft>
                      </a:pPr>
                      <a:r>
                        <a:rPr lang="ru-RU" sz="1600" i="1" dirty="0">
                          <a:effectLst/>
                          <a:latin typeface="Times New Roman" panose="02020603050405020304" pitchFamily="18" charset="0"/>
                          <a:ea typeface="Arial Unicode MS" panose="020B0604020202020204" pitchFamily="34" charset="-128"/>
                          <a:cs typeface="Times New Roman" panose="02020603050405020304" pitchFamily="18" charset="0"/>
                        </a:rPr>
                        <a:t>Характеристика,</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ts val="960"/>
                        </a:lnSpc>
                        <a:spcAft>
                          <a:spcPts val="0"/>
                        </a:spcAft>
                      </a:pPr>
                      <a:r>
                        <a:rPr lang="ru-RU" sz="1600" i="1" dirty="0">
                          <a:effectLst/>
                          <a:latin typeface="Times New Roman" panose="02020603050405020304" pitchFamily="18" charset="0"/>
                          <a:ea typeface="Arial Unicode MS" panose="020B0604020202020204" pitchFamily="34" charset="-128"/>
                          <a:cs typeface="Times New Roman" panose="02020603050405020304" pitchFamily="18" charset="0"/>
                        </a:rPr>
                        <a:t>определяющая сущностное значе­ние понятия</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812800">
                        <a:lnSpc>
                          <a:spcPct val="115000"/>
                        </a:lnSpc>
                        <a:spcAft>
                          <a:spcPts val="0"/>
                        </a:spcAft>
                      </a:pPr>
                      <a:r>
                        <a:rPr lang="ru-RU" sz="1600" i="1" dirty="0">
                          <a:effectLst/>
                          <a:latin typeface="Times New Roman" panose="02020603050405020304" pitchFamily="18" charset="0"/>
                          <a:ea typeface="Arial Unicode MS" panose="020B0604020202020204" pitchFamily="34" charset="-128"/>
                          <a:cs typeface="Times New Roman" panose="02020603050405020304" pitchFamily="18" charset="0"/>
                        </a:rPr>
                        <a:t>Эффективность</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0"/>
                  </a:ext>
                </a:extLst>
              </a:tr>
              <a:tr h="1858765">
                <a:tc>
                  <a:txBody>
                    <a:bodyPr/>
                    <a:lstStyle/>
                    <a:p>
                      <a:pPr marL="76200">
                        <a:lnSpc>
                          <a:spcPts val="960"/>
                        </a:lnSpc>
                        <a:spcAft>
                          <a:spcPts val="0"/>
                        </a:spcAft>
                      </a:pPr>
                      <a:r>
                        <a:rPr lang="ru-RU" sz="1600" dirty="0">
                          <a:effectLst/>
                          <a:latin typeface="Times New Roman" panose="02020603050405020304" pitchFamily="18" charset="0"/>
                          <a:ea typeface="Arial Unicode MS" panose="020B0604020202020204" pitchFamily="34" charset="-128"/>
                          <a:cs typeface="Times New Roman" panose="02020603050405020304" pitchFamily="18" charset="0"/>
                        </a:rPr>
                        <a:t>Всегда величина абсолютная</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ru-RU" sz="1600" b="1" dirty="0">
                          <a:effectLst/>
                          <a:latin typeface="Times New Roman" panose="02020603050405020304" pitchFamily="18" charset="0"/>
                          <a:ea typeface="Arial Unicode MS" panose="020B0604020202020204" pitchFamily="34" charset="-128"/>
                          <a:cs typeface="Times New Roman" panose="02020603050405020304" pitchFamily="18" charset="0"/>
                        </a:rPr>
                        <a:t>величина</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ts val="960"/>
                        </a:lnSpc>
                        <a:spcAft>
                          <a:spcPts val="0"/>
                        </a:spcAft>
                      </a:pPr>
                      <a:r>
                        <a:rPr lang="ru-RU" sz="1600" dirty="0">
                          <a:effectLst/>
                          <a:latin typeface="Times New Roman" panose="02020603050405020304" pitchFamily="18" charset="0"/>
                          <a:ea typeface="Arial Unicode MS" panose="020B0604020202020204" pitchFamily="34" charset="-128"/>
                          <a:cs typeface="Times New Roman" panose="02020603050405020304" pitchFamily="18" charset="0"/>
                        </a:rPr>
                        <a:t>Всегда величина относительная, поскольку при ее определении соотносятся либо ре­зультат и цель, либо результат и затраты на его получение, либо полученные положи­тельные результаты и возможные отрица­тельные результаты. Последний показатель особенно важен, например, для оценки эффективности предпринимательства, учи­тывая рисковый характер предпринима­тельской деятельности</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r h="1013871">
                <a:tc>
                  <a:txBody>
                    <a:bodyPr/>
                    <a:lstStyle/>
                    <a:p>
                      <a:pPr algn="just">
                        <a:lnSpc>
                          <a:spcPts val="960"/>
                        </a:lnSpc>
                        <a:spcAft>
                          <a:spcPts val="0"/>
                        </a:spcAft>
                      </a:pPr>
                      <a:r>
                        <a:rPr lang="ru-RU" sz="1600" dirty="0">
                          <a:effectLst/>
                          <a:latin typeface="Times New Roman" panose="02020603050405020304" pitchFamily="18" charset="0"/>
                          <a:ea typeface="Arial Unicode MS" panose="020B0604020202020204" pitchFamily="34" charset="-128"/>
                          <a:cs typeface="Times New Roman" panose="02020603050405020304" pitchFamily="18" charset="0"/>
                        </a:rPr>
                        <a:t>Любого действия или процесса, имеющего какой бы то ни было результат</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ts val="960"/>
                        </a:lnSpc>
                        <a:spcAft>
                          <a:spcPts val="0"/>
                        </a:spcAft>
                      </a:pPr>
                      <a:r>
                        <a:rPr lang="ru-RU" sz="1600" dirty="0">
                          <a:effectLst/>
                          <a:latin typeface="Times New Roman" panose="02020603050405020304" pitchFamily="18" charset="0"/>
                          <a:ea typeface="Arial Unicode MS" panose="020B0604020202020204" pitchFamily="34" charset="-128"/>
                          <a:cs typeface="Times New Roman" panose="02020603050405020304" pitchFamily="18" charset="0"/>
                        </a:rPr>
                        <a:t>является </a:t>
                      </a:r>
                      <a:r>
                        <a:rPr lang="ru-RU" sz="1600" b="1" dirty="0">
                          <a:effectLst/>
                          <a:latin typeface="Times New Roman" panose="02020603050405020304" pitchFamily="18" charset="0"/>
                          <a:ea typeface="Arial Unicode MS" panose="020B0604020202020204" pitchFamily="34" charset="-128"/>
                          <a:cs typeface="Times New Roman" panose="02020603050405020304" pitchFamily="18" charset="0"/>
                        </a:rPr>
                        <a:t>свойством</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ts val="960"/>
                        </a:lnSpc>
                        <a:spcAft>
                          <a:spcPts val="0"/>
                        </a:spcAft>
                      </a:pPr>
                      <a:r>
                        <a:rPr lang="ru-RU" sz="1600" dirty="0">
                          <a:effectLst/>
                          <a:latin typeface="Times New Roman" panose="02020603050405020304" pitchFamily="18" charset="0"/>
                          <a:ea typeface="Arial Unicode MS" panose="020B0604020202020204" pitchFamily="34" charset="-128"/>
                          <a:cs typeface="Times New Roman" panose="02020603050405020304" pitchFamily="18" charset="0"/>
                        </a:rPr>
                        <a:t>Можно говорить только применительно к целенаправленному действию или процессу. Именно целенаправленность действия или процесса позволяет относить эффектив­ность к управленческой категории</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r h="1182852">
                <a:tc>
                  <a:txBody>
                    <a:bodyPr/>
                    <a:lstStyle/>
                    <a:p>
                      <a:pPr marL="76200">
                        <a:lnSpc>
                          <a:spcPts val="960"/>
                        </a:lnSpc>
                        <a:spcAft>
                          <a:spcPts val="0"/>
                        </a:spcAft>
                      </a:pPr>
                      <a:r>
                        <a:rPr lang="ru-RU" sz="1600" dirty="0">
                          <a:effectLst/>
                          <a:latin typeface="Times New Roman" panose="02020603050405020304" pitchFamily="18" charset="0"/>
                          <a:ea typeface="Arial Unicode MS" panose="020B0604020202020204" pitchFamily="34" charset="-128"/>
                          <a:cs typeface="Times New Roman" panose="02020603050405020304" pitchFamily="18" charset="0"/>
                        </a:rPr>
                        <a:t>Конечный результат действия или процесса</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ru-RU" sz="1600" b="1" dirty="0">
                          <a:effectLst/>
                          <a:latin typeface="Times New Roman" panose="02020603050405020304" pitchFamily="18" charset="0"/>
                          <a:ea typeface="Arial Unicode MS" panose="020B0604020202020204" pitchFamily="34" charset="-128"/>
                          <a:cs typeface="Times New Roman" panose="02020603050405020304" pitchFamily="18" charset="0"/>
                        </a:rPr>
                        <a:t>характеризует</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ts val="960"/>
                        </a:lnSpc>
                        <a:spcAft>
                          <a:spcPts val="0"/>
                        </a:spcAft>
                      </a:pPr>
                      <a:r>
                        <a:rPr lang="ru-RU" sz="1600" dirty="0">
                          <a:effectLst/>
                          <a:latin typeface="Times New Roman" panose="02020603050405020304" pitchFamily="18" charset="0"/>
                          <a:ea typeface="Arial Unicode MS" panose="020B0604020202020204" pitchFamily="34" charset="-128"/>
                          <a:cs typeface="Times New Roman" panose="02020603050405020304" pitchFamily="18" charset="0"/>
                        </a:rPr>
                        <a:t>Степень достижения поставленной цели. Иными словами, эффективность характе­ризует относительный результат функцио­нирования различных процессов, явлений, систем, поэтому эффективностью обладает лишь целенаправленное взаимодействие</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3"/>
                  </a:ext>
                </a:extLst>
              </a:tr>
              <a:tr h="1013871">
                <a:tc>
                  <a:txBody>
                    <a:bodyPr/>
                    <a:lstStyle/>
                    <a:p>
                      <a:pPr marL="76200">
                        <a:lnSpc>
                          <a:spcPts val="960"/>
                        </a:lnSpc>
                        <a:spcAft>
                          <a:spcPts val="0"/>
                        </a:spcAft>
                      </a:pPr>
                      <a:r>
                        <a:rPr lang="ru-RU" sz="1600" dirty="0">
                          <a:effectLst/>
                          <a:latin typeface="Times New Roman" panose="02020603050405020304" pitchFamily="18" charset="0"/>
                          <a:ea typeface="Arial Unicode MS" panose="020B0604020202020204" pitchFamily="34" charset="-128"/>
                          <a:cs typeface="Times New Roman" panose="02020603050405020304" pitchFamily="18" charset="0"/>
                        </a:rPr>
                        <a:t>Результат деятельности (прогнозируемый, планируемый, достиг­нутый, желаемый)</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ru-RU" sz="1600" b="1" dirty="0">
                          <a:effectLst/>
                          <a:latin typeface="Times New Roman" panose="02020603050405020304" pitchFamily="18" charset="0"/>
                          <a:ea typeface="Arial Unicode MS" panose="020B0604020202020204" pitchFamily="34" charset="-128"/>
                          <a:cs typeface="Times New Roman" panose="02020603050405020304" pitchFamily="18" charset="0"/>
                        </a:rPr>
                        <a:t>учитывает</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ts val="960"/>
                        </a:lnSpc>
                        <a:spcAft>
                          <a:spcPts val="0"/>
                        </a:spcAft>
                      </a:pPr>
                      <a:r>
                        <a:rPr lang="ru-RU" sz="1600" dirty="0">
                          <a:effectLst/>
                          <a:latin typeface="Times New Roman" panose="02020603050405020304" pitchFamily="18" charset="0"/>
                          <a:ea typeface="Arial Unicode MS" panose="020B0604020202020204" pitchFamily="34" charset="-128"/>
                          <a:cs typeface="Times New Roman" panose="02020603050405020304" pitchFamily="18" charset="0"/>
                        </a:rPr>
                        <a:t>Не только результат деятельности, но и рассматривает условия, при которых он достигнут</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4"/>
                  </a:ext>
                </a:extLst>
              </a:tr>
              <a:tr h="380202">
                <a:tc>
                  <a:txBody>
                    <a:bodyPr/>
                    <a:lstStyle/>
                    <a:p>
                      <a:pPr marL="76200">
                        <a:lnSpc>
                          <a:spcPts val="960"/>
                        </a:lnSpc>
                        <a:spcAft>
                          <a:spcPts val="0"/>
                        </a:spcAft>
                      </a:pPr>
                      <a:r>
                        <a:rPr lang="ru-RU" sz="1600" dirty="0">
                          <a:effectLst/>
                          <a:latin typeface="Times New Roman" panose="02020603050405020304" pitchFamily="18" charset="0"/>
                          <a:ea typeface="Arial Unicode MS" panose="020B0604020202020204" pitchFamily="34" charset="-128"/>
                          <a:cs typeface="Times New Roman" panose="02020603050405020304" pitchFamily="18" charset="0"/>
                        </a:rPr>
                        <a:t>Соотношение результата</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ru-RU" sz="1600" b="1" dirty="0">
                          <a:effectLst/>
                          <a:latin typeface="Times New Roman" panose="02020603050405020304" pitchFamily="18" charset="0"/>
                          <a:ea typeface="Arial Unicode MS" panose="020B0604020202020204" pitchFamily="34" charset="-128"/>
                          <a:cs typeface="Times New Roman" panose="02020603050405020304" pitchFamily="18" charset="0"/>
                        </a:rPr>
                        <a:t>определяет</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ts val="960"/>
                        </a:lnSpc>
                        <a:spcAft>
                          <a:spcPts val="0"/>
                        </a:spcAft>
                      </a:pPr>
                      <a:r>
                        <a:rPr lang="ru-RU" sz="1600" dirty="0">
                          <a:effectLst/>
                          <a:latin typeface="Times New Roman" panose="02020603050405020304" pitchFamily="18" charset="0"/>
                          <a:ea typeface="Arial Unicode MS" panose="020B0604020202020204" pitchFamily="34" charset="-128"/>
                          <a:cs typeface="Times New Roman" panose="02020603050405020304" pitchFamily="18" charset="0"/>
                        </a:rPr>
                        <a:t>Соотношение результата и затрат, обу­словливающих этот результат</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5"/>
                  </a:ext>
                </a:extLst>
              </a:tr>
            </a:tbl>
          </a:graphicData>
        </a:graphic>
      </p:graphicFrame>
      <p:sp>
        <p:nvSpPr>
          <p:cNvPr id="4" name="Прямоугольник 3"/>
          <p:cNvSpPr/>
          <p:nvPr/>
        </p:nvSpPr>
        <p:spPr>
          <a:xfrm>
            <a:off x="-108520" y="188640"/>
            <a:ext cx="9073008" cy="248594"/>
          </a:xfrm>
          <a:prstGeom prst="rect">
            <a:avLst/>
          </a:prstGeom>
        </p:spPr>
        <p:txBody>
          <a:bodyPr wrap="square">
            <a:spAutoFit/>
          </a:bodyPr>
          <a:lstStyle/>
          <a:p>
            <a:pPr algn="ctr">
              <a:lnSpc>
                <a:spcPts val="1000"/>
              </a:lnSpc>
              <a:spcAft>
                <a:spcPts val="0"/>
              </a:spcAft>
            </a:pPr>
            <a:r>
              <a:rPr lang="ru-RU" sz="2000" dirty="0">
                <a:latin typeface="Times New Roman" panose="02020603050405020304" pitchFamily="18" charset="0"/>
                <a:ea typeface="Calibri" panose="020F0502020204030204" pitchFamily="34" charset="0"/>
                <a:cs typeface="Times New Roman" panose="02020603050405020304" pitchFamily="18" charset="0"/>
              </a:rPr>
              <a:t>Таблица</a:t>
            </a:r>
            <a:r>
              <a:rPr lang="ru-RU" sz="2000" b="1" dirty="0">
                <a:latin typeface="Times New Roman" panose="02020603050405020304" pitchFamily="18" charset="0"/>
                <a:ea typeface="Calibri" panose="020F0502020204030204" pitchFamily="34" charset="0"/>
              </a:rPr>
              <a:t> 1 - Основные различия понятий «эффективность» и «эффект»</a:t>
            </a:r>
            <a:endParaRPr lang="ru-RU" sz="1100" b="1"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10262202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0" y="0"/>
            <a:ext cx="9036496" cy="6669360"/>
          </a:xfrm>
        </p:spPr>
        <p:txBody>
          <a:bodyPr>
            <a:noAutofit/>
          </a:bodyPr>
          <a:lstStyle/>
          <a:p>
            <a:pPr algn="ctr">
              <a:lnSpc>
                <a:spcPct val="150000"/>
              </a:lnSpc>
            </a:pPr>
            <a:r>
              <a:rPr lang="ru-RU" sz="1600" b="1" dirty="0">
                <a:latin typeface="Times New Roman" panose="02020603050405020304" pitchFamily="18" charset="0"/>
                <a:ea typeface="Microsoft Sans Serif" panose="020B0604020202020204" pitchFamily="34" charset="0"/>
                <a:cs typeface="Times New Roman" panose="02020603050405020304" pitchFamily="18" charset="0"/>
              </a:rPr>
              <a:t>2. Оценка экономической эффективности проекта: общие подходы</a:t>
            </a:r>
            <a:endParaRPr lang="ru-RU" sz="1050" dirty="0">
              <a:latin typeface="Verdana" panose="020B0604030504040204" pitchFamily="34" charset="0"/>
              <a:ea typeface="Microsoft Sans Serif" panose="020B0604020202020204" pitchFamily="34" charset="0"/>
              <a:cs typeface="Times New Roman" panose="02020603050405020304" pitchFamily="18" charset="0"/>
            </a:endParaRPr>
          </a:p>
          <a:p>
            <a:pPr algn="ctr">
              <a:lnSpc>
                <a:spcPct val="150000"/>
              </a:lnSpc>
            </a:pPr>
            <a:r>
              <a:rPr lang="ru-RU" sz="1600" b="1" dirty="0">
                <a:latin typeface="Times New Roman" panose="02020603050405020304" pitchFamily="18" charset="0"/>
                <a:ea typeface="Microsoft Sans Serif" panose="020B0604020202020204" pitchFamily="34" charset="0"/>
                <a:cs typeface="Times New Roman" panose="02020603050405020304" pitchFamily="18" charset="0"/>
              </a:rPr>
              <a:t> </a:t>
            </a:r>
            <a:endParaRPr lang="ru-RU" sz="1050" dirty="0">
              <a:latin typeface="Verdana" panose="020B0604030504040204" pitchFamily="34" charset="0"/>
              <a:ea typeface="Microsoft Sans Serif" panose="020B0604020202020204" pitchFamily="34" charset="0"/>
              <a:cs typeface="Times New Roman" panose="02020603050405020304" pitchFamily="18" charset="0"/>
            </a:endParaRPr>
          </a:p>
          <a:p>
            <a:pPr marL="450215" indent="540385" algn="just">
              <a:lnSpc>
                <a:spcPct val="150000"/>
              </a:lnSpc>
            </a:pPr>
            <a:r>
              <a:rPr lang="ru-RU" sz="1600" dirty="0">
                <a:latin typeface="Times New Roman" panose="02020603050405020304" pitchFamily="18" charset="0"/>
                <a:ea typeface="Microsoft Sans Serif" panose="020B0604020202020204" pitchFamily="34" charset="0"/>
                <a:cs typeface="Times New Roman" panose="02020603050405020304" pitchFamily="18" charset="0"/>
              </a:rPr>
              <a:t>Основным требованием при оценке эффективности проекта является учет разновременности затрат и приведение их к единому периоду времени — дисконтирование. Таким образом, методы оценки эффективности проекта представляют собой инвестиционные расчеты.</a:t>
            </a:r>
            <a:endParaRPr lang="ru-RU" sz="1050" dirty="0">
              <a:latin typeface="Verdana" panose="020B0604030504040204" pitchFamily="34" charset="0"/>
              <a:ea typeface="Microsoft Sans Serif" panose="020B0604020202020204" pitchFamily="34" charset="0"/>
              <a:cs typeface="Times New Roman" panose="02020603050405020304" pitchFamily="18" charset="0"/>
            </a:endParaRPr>
          </a:p>
          <a:p>
            <a:pPr marL="450215" indent="540385" algn="just">
              <a:lnSpc>
                <a:spcPct val="150000"/>
              </a:lnSpc>
            </a:pPr>
            <a:r>
              <a:rPr lang="ru-RU" sz="1600" dirty="0">
                <a:latin typeface="Times New Roman" panose="02020603050405020304" pitchFamily="18" charset="0"/>
                <a:ea typeface="Microsoft Sans Serif" panose="020B0604020202020204" pitchFamily="34" charset="0"/>
                <a:cs typeface="Times New Roman" panose="02020603050405020304" pitchFamily="18" charset="0"/>
              </a:rPr>
              <a:t>Необходимость дисконтирования затрат и результатов проекта связана с потребностью сегодня принимать решения и оценивать их последствия (в том числе инвестиционно-финансового характера), которые могут наступить через некоторый, в некоторых случаях, весьма отдаленный, период времени. Денежные средства, которые выплачиваются сегодня, имеют другую реальную ценность, чем те, которые будут выплачены в будущем. Решения о реализации проекта должны приниматься на альтернативной основе. При этом возникают издержки упущенной выгоды, связанные с тем или иным вариантом использования денежных средств (реализация проекта, отказ от реализации проекта, реализация другого проекта и т.п.). По сути дела, речь идет об упущенных возможностях получения выгоды инвестирования денежных средств сегодня (</a:t>
            </a:r>
            <a:r>
              <a:rPr lang="ru-RU" sz="1600" dirty="0" err="1">
                <a:latin typeface="Times New Roman" panose="02020603050405020304" pitchFamily="18" charset="0"/>
                <a:ea typeface="Microsoft Sans Serif" panose="020B0604020202020204" pitchFamily="34" charset="0"/>
                <a:cs typeface="Times New Roman" panose="02020603050405020304" pitchFamily="18" charset="0"/>
              </a:rPr>
              <a:t>opportunity</a:t>
            </a:r>
            <a:r>
              <a:rPr lang="ru-RU" sz="1600" dirty="0">
                <a:latin typeface="Times New Roman" panose="02020603050405020304" pitchFamily="18" charset="0"/>
                <a:ea typeface="Microsoft Sans Serif" panose="020B0604020202020204" pitchFamily="34" charset="0"/>
                <a:cs typeface="Times New Roman" panose="02020603050405020304" pitchFamily="18" charset="0"/>
              </a:rPr>
              <a:t> </a:t>
            </a:r>
            <a:r>
              <a:rPr lang="ru-RU" sz="1600" dirty="0" err="1">
                <a:latin typeface="Times New Roman" panose="02020603050405020304" pitchFamily="18" charset="0"/>
                <a:ea typeface="Microsoft Sans Serif" panose="020B0604020202020204" pitchFamily="34" charset="0"/>
                <a:cs typeface="Times New Roman" panose="02020603050405020304" pitchFamily="18" charset="0"/>
              </a:rPr>
              <a:t>costs</a:t>
            </a:r>
            <a:r>
              <a:rPr lang="ru-RU" sz="1600" dirty="0">
                <a:latin typeface="Times New Roman" panose="02020603050405020304" pitchFamily="18" charset="0"/>
                <a:ea typeface="Microsoft Sans Serif" panose="020B0604020202020204" pitchFamily="34" charset="0"/>
                <a:cs typeface="Times New Roman" panose="02020603050405020304" pitchFamily="18" charset="0"/>
              </a:rPr>
              <a:t>) в связи с тем, что деньги поступят через определенный промежуток времени.</a:t>
            </a:r>
            <a:endParaRPr lang="ru-RU" sz="1050" dirty="0">
              <a:latin typeface="Verdana" panose="020B0604030504040204" pitchFamily="34" charset="0"/>
              <a:ea typeface="Microsoft Sans Serif" panose="020B0604020202020204" pitchFamily="34" charset="0"/>
              <a:cs typeface="Times New Roman" panose="02020603050405020304" pitchFamily="18" charset="0"/>
            </a:endParaRPr>
          </a:p>
          <a:p>
            <a:pPr algn="ctr"/>
            <a:endParaRPr lang="ru-RU" sz="1600" dirty="0"/>
          </a:p>
        </p:txBody>
      </p:sp>
    </p:spTree>
    <p:extLst>
      <p:ext uri="{BB962C8B-B14F-4D97-AF65-F5344CB8AC3E}">
        <p14:creationId xmlns:p14="http://schemas.microsoft.com/office/powerpoint/2010/main" val="23670553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0" y="0"/>
            <a:ext cx="8820472" cy="6597352"/>
          </a:xfrm>
        </p:spPr>
        <p:txBody>
          <a:bodyPr>
            <a:normAutofit fontScale="62500" lnSpcReduction="20000"/>
          </a:bodyPr>
          <a:lstStyle/>
          <a:p>
            <a:pPr marL="450215" indent="540385" algn="just">
              <a:lnSpc>
                <a:spcPct val="150000"/>
              </a:lnSpc>
            </a:pPr>
            <a:r>
              <a:rPr lang="ru-RU" sz="4000" dirty="0">
                <a:latin typeface="Times New Roman" panose="02020603050405020304" pitchFamily="18" charset="0"/>
                <a:ea typeface="Microsoft Sans Serif" panose="020B0604020202020204" pitchFamily="34" charset="0"/>
                <a:cs typeface="Times New Roman" panose="02020603050405020304" pitchFamily="18" charset="0"/>
              </a:rPr>
              <a:t>Текущая (современная, приведенная) стоимость денежных средств (</a:t>
            </a:r>
            <a:r>
              <a:rPr lang="ru-RU" sz="4000" dirty="0" err="1">
                <a:latin typeface="Times New Roman" panose="02020603050405020304" pitchFamily="18" charset="0"/>
                <a:ea typeface="Microsoft Sans Serif" panose="020B0604020202020204" pitchFamily="34" charset="0"/>
                <a:cs typeface="Times New Roman" panose="02020603050405020304" pitchFamily="18" charset="0"/>
              </a:rPr>
              <a:t>present</a:t>
            </a:r>
            <a:r>
              <a:rPr lang="ru-RU" sz="4000" dirty="0">
                <a:latin typeface="Times New Roman" panose="02020603050405020304" pitchFamily="18" charset="0"/>
                <a:ea typeface="Microsoft Sans Serif" panose="020B0604020202020204" pitchFamily="34" charset="0"/>
                <a:cs typeface="Times New Roman" panose="02020603050405020304" pitchFamily="18" charset="0"/>
              </a:rPr>
              <a:t> </a:t>
            </a:r>
            <a:r>
              <a:rPr lang="ru-RU" sz="4000" dirty="0" err="1">
                <a:latin typeface="Times New Roman" panose="02020603050405020304" pitchFamily="18" charset="0"/>
                <a:ea typeface="Microsoft Sans Serif" panose="020B0604020202020204" pitchFamily="34" charset="0"/>
                <a:cs typeface="Times New Roman" panose="02020603050405020304" pitchFamily="18" charset="0"/>
              </a:rPr>
              <a:t>value</a:t>
            </a:r>
            <a:r>
              <a:rPr lang="ru-RU" sz="4000" dirty="0">
                <a:latin typeface="Times New Roman" panose="02020603050405020304" pitchFamily="18" charset="0"/>
                <a:ea typeface="Microsoft Sans Serif" panose="020B0604020202020204" pitchFamily="34" charset="0"/>
                <a:cs typeface="Times New Roman" panose="02020603050405020304" pitchFamily="18" charset="0"/>
              </a:rPr>
              <a:t> — PV) означает сегодняшнюю стоимость сумм, которые будут получены в будущем (через определенный период времени). Расчет текущей стоимости денежных сумм осуществляется на основе коэффициента дисконтирования. Дисконтирование — это вычисление текущей стоимости некой денежной суммы.</a:t>
            </a:r>
            <a:endParaRPr lang="ru-RU" sz="2400" dirty="0">
              <a:latin typeface="Verdana" panose="020B0604030504040204" pitchFamily="34" charset="0"/>
              <a:ea typeface="Microsoft Sans Serif" panose="020B0604020202020204" pitchFamily="34" charset="0"/>
              <a:cs typeface="Times New Roman" panose="02020603050405020304" pitchFamily="18" charset="0"/>
            </a:endParaRPr>
          </a:p>
          <a:p>
            <a:pPr marL="450215" indent="540385" algn="just">
              <a:lnSpc>
                <a:spcPct val="150000"/>
              </a:lnSpc>
            </a:pPr>
            <a:r>
              <a:rPr lang="ru-RU" sz="4000" dirty="0">
                <a:latin typeface="Times New Roman" panose="02020603050405020304" pitchFamily="18" charset="0"/>
                <a:ea typeface="Microsoft Sans Serif" panose="020B0604020202020204" pitchFamily="34" charset="0"/>
                <a:cs typeface="Times New Roman" panose="02020603050405020304" pitchFamily="18" charset="0"/>
              </a:rPr>
              <a:t>Коэффициент дисконтирования (</a:t>
            </a:r>
            <a:r>
              <a:rPr lang="ru-RU" sz="4000" dirty="0" err="1">
                <a:latin typeface="Times New Roman" panose="02020603050405020304" pitchFamily="18" charset="0"/>
                <a:ea typeface="Microsoft Sans Serif" panose="020B0604020202020204" pitchFamily="34" charset="0"/>
                <a:cs typeface="Times New Roman" panose="02020603050405020304" pitchFamily="18" charset="0"/>
              </a:rPr>
              <a:t>kd</a:t>
            </a:r>
            <a:r>
              <a:rPr lang="ru-RU" sz="4000" dirty="0">
                <a:latin typeface="Times New Roman" panose="02020603050405020304" pitchFamily="18" charset="0"/>
                <a:ea typeface="Microsoft Sans Serif" panose="020B0604020202020204" pitchFamily="34" charset="0"/>
                <a:cs typeface="Times New Roman" panose="02020603050405020304" pitchFamily="18" charset="0"/>
              </a:rPr>
              <a:t>) — приведения сумм, получаемых в будущем, к настоящему моменту — показывает сегодняшнюю стоимость 1 денежной единицы, которая будет получена через t периодов времени при процентной ставке r.</a:t>
            </a:r>
            <a:endParaRPr lang="ru-RU" sz="2400" dirty="0">
              <a:latin typeface="Verdana" panose="020B0604030504040204" pitchFamily="34" charset="0"/>
              <a:ea typeface="Microsoft Sans Serif" panose="020B0604020202020204" pitchFamily="34" charset="0"/>
              <a:cs typeface="Times New Roman" panose="02020603050405020304" pitchFamily="18" charset="0"/>
            </a:endParaRPr>
          </a:p>
          <a:p>
            <a:pPr algn="ctr"/>
            <a:endParaRPr lang="ru-RU" sz="4000" dirty="0"/>
          </a:p>
        </p:txBody>
      </p:sp>
    </p:spTree>
    <p:extLst>
      <p:ext uri="{BB962C8B-B14F-4D97-AF65-F5344CB8AC3E}">
        <p14:creationId xmlns:p14="http://schemas.microsoft.com/office/powerpoint/2010/main" val="39670264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51520" y="188640"/>
            <a:ext cx="8568952" cy="6408712"/>
          </a:xfrm>
        </p:spPr>
        <p:txBody>
          <a:bodyPr>
            <a:normAutofit fontScale="62500" lnSpcReduction="20000"/>
          </a:bodyPr>
          <a:lstStyle/>
          <a:p>
            <a:pPr marL="450215" indent="540385" algn="just">
              <a:lnSpc>
                <a:spcPct val="150000"/>
              </a:lnSpc>
            </a:pPr>
            <a:r>
              <a:rPr lang="ru-RU" sz="4000" dirty="0">
                <a:latin typeface="Times New Roman" panose="02020603050405020304" pitchFamily="18" charset="0"/>
                <a:ea typeface="Microsoft Sans Serif" panose="020B0604020202020204" pitchFamily="34" charset="0"/>
                <a:cs typeface="Times New Roman" panose="02020603050405020304" pitchFamily="18" charset="0"/>
              </a:rPr>
              <a:t>К расчету этого коэффициента существует несколько подходов.</a:t>
            </a:r>
            <a:endParaRPr lang="ru-RU" sz="2400" dirty="0">
              <a:latin typeface="Verdana" panose="020B0604030504040204" pitchFamily="34" charset="0"/>
              <a:ea typeface="Microsoft Sans Serif" panose="020B0604020202020204" pitchFamily="34" charset="0"/>
              <a:cs typeface="Times New Roman" panose="02020603050405020304" pitchFamily="18" charset="0"/>
            </a:endParaRPr>
          </a:p>
          <a:p>
            <a:pPr marL="540385" algn="just">
              <a:lnSpc>
                <a:spcPct val="150000"/>
              </a:lnSpc>
            </a:pPr>
            <a:r>
              <a:rPr lang="ru-RU" sz="4000" dirty="0">
                <a:latin typeface="Times New Roman" panose="02020603050405020304" pitchFamily="18" charset="0"/>
                <a:ea typeface="Microsoft Sans Serif" panose="020B0604020202020204" pitchFamily="34" charset="0"/>
                <a:cs typeface="Times New Roman" panose="02020603050405020304" pitchFamily="18" charset="0"/>
              </a:rPr>
              <a:t>Пример 1</a:t>
            </a:r>
            <a:endParaRPr lang="ru-RU" sz="2400" dirty="0">
              <a:latin typeface="Verdana" panose="020B0604030504040204" pitchFamily="34" charset="0"/>
              <a:ea typeface="Microsoft Sans Serif" panose="020B0604020202020204" pitchFamily="34" charset="0"/>
              <a:cs typeface="Times New Roman" panose="02020603050405020304" pitchFamily="18" charset="0"/>
            </a:endParaRPr>
          </a:p>
          <a:p>
            <a:pPr marL="540385" algn="just">
              <a:lnSpc>
                <a:spcPct val="150000"/>
              </a:lnSpc>
            </a:pPr>
            <a:r>
              <a:rPr lang="ru-RU" sz="4000" dirty="0">
                <a:latin typeface="Times New Roman" panose="02020603050405020304" pitchFamily="18" charset="0"/>
                <a:ea typeface="Microsoft Sans Serif" panose="020B0604020202020204" pitchFamily="34" charset="0"/>
                <a:cs typeface="Times New Roman" panose="02020603050405020304" pitchFamily="18" charset="0"/>
              </a:rPr>
              <a:t>Допустим, что вы заключили договор на выполнение определенной работы, по окончании которой (через два года) вам обещали заплатить один миллион рублей. Если процентная ставка по депозитам составляет 10%, то текущая стоимость вашего дохода составит: 1000 000 х (1 + 0,10)-2 = 826 446 руб.</a:t>
            </a:r>
            <a:endParaRPr lang="ru-RU" sz="2400" dirty="0">
              <a:latin typeface="Verdana" panose="020B0604030504040204" pitchFamily="34" charset="0"/>
              <a:ea typeface="Microsoft Sans Serif" panose="020B0604020202020204" pitchFamily="34" charset="0"/>
              <a:cs typeface="Times New Roman" panose="02020603050405020304" pitchFamily="18" charset="0"/>
            </a:endParaRPr>
          </a:p>
          <a:p>
            <a:pPr marL="540385" algn="just">
              <a:lnSpc>
                <a:spcPct val="150000"/>
              </a:lnSpc>
            </a:pPr>
            <a:r>
              <a:rPr lang="ru-RU" sz="4000" dirty="0">
                <a:latin typeface="Times New Roman" panose="02020603050405020304" pitchFamily="18" charset="0"/>
                <a:ea typeface="Microsoft Sans Serif" panose="020B0604020202020204" pitchFamily="34" charset="0"/>
                <a:cs typeface="Times New Roman" panose="02020603050405020304" pitchFamily="18" charset="0"/>
              </a:rPr>
              <a:t>Таким образом, стоимость вашего вознаграждения составляет 826,4 тыс. руб., что тоже немало, но меньше обещанного миллиона.</a:t>
            </a:r>
            <a:endParaRPr lang="ru-RU" sz="2400" dirty="0">
              <a:latin typeface="Verdana" panose="020B0604030504040204" pitchFamily="34" charset="0"/>
              <a:ea typeface="Microsoft Sans Serif" panose="020B0604020202020204" pitchFamily="34" charset="0"/>
              <a:cs typeface="Times New Roman" panose="02020603050405020304" pitchFamily="18" charset="0"/>
            </a:endParaRPr>
          </a:p>
          <a:p>
            <a:pPr algn="ctr"/>
            <a:endParaRPr lang="ru-RU" sz="4000" dirty="0"/>
          </a:p>
        </p:txBody>
      </p:sp>
    </p:spTree>
    <p:extLst>
      <p:ext uri="{BB962C8B-B14F-4D97-AF65-F5344CB8AC3E}">
        <p14:creationId xmlns:p14="http://schemas.microsoft.com/office/powerpoint/2010/main" val="18969775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51520" y="188640"/>
            <a:ext cx="8568952" cy="6408712"/>
          </a:xfrm>
        </p:spPr>
        <p:txBody>
          <a:bodyPr>
            <a:normAutofit fontScale="70000" lnSpcReduction="20000"/>
          </a:bodyPr>
          <a:lstStyle/>
          <a:p>
            <a:pPr marL="450215" algn="just">
              <a:lnSpc>
                <a:spcPct val="150000"/>
              </a:lnSpc>
            </a:pPr>
            <a:r>
              <a:rPr lang="ru-RU" sz="4000" dirty="0">
                <a:latin typeface="Times New Roman" panose="02020603050405020304" pitchFamily="18" charset="0"/>
                <a:ea typeface="Microsoft Sans Serif" panose="020B0604020202020204" pitchFamily="34" charset="0"/>
                <a:cs typeface="Times New Roman" panose="02020603050405020304" pitchFamily="18" charset="0"/>
              </a:rPr>
              <a:t>Учет эффекта дисконтирования позволяет сделать два основных вывода о современной стоимости сумм, получаемых по прошествии определенного времени.</a:t>
            </a:r>
            <a:endParaRPr lang="ru-RU" sz="2400" dirty="0">
              <a:latin typeface="Verdana" panose="020B0604030504040204" pitchFamily="34" charset="0"/>
              <a:ea typeface="Microsoft Sans Serif" panose="020B0604020202020204" pitchFamily="34" charset="0"/>
              <a:cs typeface="Times New Roman" panose="02020603050405020304" pitchFamily="18" charset="0"/>
            </a:endParaRPr>
          </a:p>
          <a:p>
            <a:pPr marL="450215" algn="just">
              <a:lnSpc>
                <a:spcPct val="150000"/>
              </a:lnSpc>
            </a:pPr>
            <a:r>
              <a:rPr lang="ru-RU" sz="4000" dirty="0">
                <a:latin typeface="Times New Roman" panose="02020603050405020304" pitchFamily="18" charset="0"/>
                <a:ea typeface="Microsoft Sans Serif" panose="020B0604020202020204" pitchFamily="34" charset="0"/>
                <a:cs typeface="Times New Roman" panose="02020603050405020304" pitchFamily="18" charset="0"/>
              </a:rPr>
              <a:t>1.	Текущая стоимость некоторой суммы будет тем ниже, чем более отдален во времени момент ее получения.</a:t>
            </a:r>
            <a:endParaRPr lang="ru-RU" sz="2400" dirty="0">
              <a:latin typeface="Verdana" panose="020B0604030504040204" pitchFamily="34" charset="0"/>
              <a:ea typeface="Microsoft Sans Serif" panose="020B0604020202020204" pitchFamily="34" charset="0"/>
              <a:cs typeface="Times New Roman" panose="02020603050405020304" pitchFamily="18" charset="0"/>
            </a:endParaRPr>
          </a:p>
          <a:p>
            <a:pPr marL="450215" algn="just">
              <a:lnSpc>
                <a:spcPct val="150000"/>
              </a:lnSpc>
            </a:pPr>
            <a:r>
              <a:rPr lang="ru-RU" sz="4000" dirty="0">
                <a:latin typeface="Times New Roman" panose="02020603050405020304" pitchFamily="18" charset="0"/>
                <a:ea typeface="Microsoft Sans Serif" panose="020B0604020202020204" pitchFamily="34" charset="0"/>
                <a:cs typeface="Times New Roman" panose="02020603050405020304" pitchFamily="18" charset="0"/>
              </a:rPr>
              <a:t>2.	Текущая стоимость данной суммы при фиксированном сроке ее получения будет тем ниже, чем будет выше ставка учетного процента.</a:t>
            </a:r>
            <a:endParaRPr lang="ru-RU" sz="2400" dirty="0">
              <a:latin typeface="Verdana" panose="020B0604030504040204" pitchFamily="34" charset="0"/>
              <a:ea typeface="Microsoft Sans Serif" panose="020B0604020202020204" pitchFamily="34" charset="0"/>
              <a:cs typeface="Times New Roman" panose="02020603050405020304" pitchFamily="18" charset="0"/>
            </a:endParaRPr>
          </a:p>
          <a:p>
            <a:pPr algn="ctr"/>
            <a:endParaRPr lang="ru-RU" sz="4000" dirty="0"/>
          </a:p>
        </p:txBody>
      </p:sp>
    </p:spTree>
    <p:extLst>
      <p:ext uri="{BB962C8B-B14F-4D97-AF65-F5344CB8AC3E}">
        <p14:creationId xmlns:p14="http://schemas.microsoft.com/office/powerpoint/2010/main" val="10927163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51520" y="188640"/>
            <a:ext cx="8568952" cy="6408712"/>
          </a:xfrm>
        </p:spPr>
        <p:txBody>
          <a:bodyPr>
            <a:normAutofit fontScale="47500" lnSpcReduction="20000"/>
          </a:bodyPr>
          <a:lstStyle/>
          <a:p>
            <a:pPr algn="ctr">
              <a:lnSpc>
                <a:spcPct val="150000"/>
              </a:lnSpc>
            </a:pPr>
            <a:r>
              <a:rPr lang="ru-RU" sz="4000" b="1" dirty="0">
                <a:latin typeface="Times New Roman" panose="02020603050405020304" pitchFamily="18" charset="0"/>
                <a:ea typeface="Microsoft Sans Serif" panose="020B0604020202020204" pitchFamily="34" charset="0"/>
                <a:cs typeface="Times New Roman" panose="02020603050405020304" pitchFamily="18" charset="0"/>
              </a:rPr>
              <a:t>3. Основные методы инвестиционных расчетов</a:t>
            </a:r>
            <a:endParaRPr lang="ru-RU" sz="2400" dirty="0">
              <a:latin typeface="Verdana" panose="020B0604030504040204" pitchFamily="34" charset="0"/>
              <a:ea typeface="Microsoft Sans Serif" panose="020B0604020202020204" pitchFamily="34" charset="0"/>
              <a:cs typeface="Times New Roman" panose="02020603050405020304" pitchFamily="18" charset="0"/>
            </a:endParaRPr>
          </a:p>
          <a:p>
            <a:pPr algn="ctr">
              <a:lnSpc>
                <a:spcPct val="150000"/>
              </a:lnSpc>
            </a:pPr>
            <a:r>
              <a:rPr lang="ru-RU" sz="4000" b="1" dirty="0">
                <a:latin typeface="Times New Roman" panose="02020603050405020304" pitchFamily="18" charset="0"/>
                <a:ea typeface="Microsoft Sans Serif" panose="020B0604020202020204" pitchFamily="34" charset="0"/>
                <a:cs typeface="Times New Roman" panose="02020603050405020304" pitchFamily="18" charset="0"/>
              </a:rPr>
              <a:t> </a:t>
            </a:r>
            <a:endParaRPr lang="ru-RU" sz="2400" dirty="0">
              <a:latin typeface="Verdana" panose="020B0604030504040204" pitchFamily="34" charset="0"/>
              <a:ea typeface="Microsoft Sans Serif" panose="020B0604020202020204" pitchFamily="34" charset="0"/>
              <a:cs typeface="Times New Roman" panose="02020603050405020304" pitchFamily="18" charset="0"/>
            </a:endParaRPr>
          </a:p>
          <a:p>
            <a:pPr marL="540385" algn="just">
              <a:lnSpc>
                <a:spcPct val="150000"/>
              </a:lnSpc>
            </a:pPr>
            <a:r>
              <a:rPr lang="ru-RU" sz="4000" dirty="0">
                <a:latin typeface="Times New Roman" panose="02020603050405020304" pitchFamily="18" charset="0"/>
                <a:ea typeface="Microsoft Sans Serif" panose="020B0604020202020204" pitchFamily="34" charset="0"/>
                <a:cs typeface="Times New Roman" panose="02020603050405020304" pitchFamily="18" charset="0"/>
              </a:rPr>
              <a:t>Среди основных методов инвестиционных расчетов можно выделить следующие:</a:t>
            </a:r>
            <a:endParaRPr lang="ru-RU" sz="2400" dirty="0">
              <a:latin typeface="Verdana" panose="020B0604030504040204" pitchFamily="34" charset="0"/>
              <a:ea typeface="Microsoft Sans Serif" panose="020B0604020202020204" pitchFamily="34" charset="0"/>
              <a:cs typeface="Times New Roman" panose="02020603050405020304" pitchFamily="18" charset="0"/>
            </a:endParaRPr>
          </a:p>
          <a:p>
            <a:pPr marL="540385" algn="just">
              <a:lnSpc>
                <a:spcPct val="150000"/>
              </a:lnSpc>
            </a:pPr>
            <a:r>
              <a:rPr lang="ru-RU" sz="4000" dirty="0">
                <a:latin typeface="Times New Roman" panose="02020603050405020304" pitchFamily="18" charset="0"/>
                <a:ea typeface="Microsoft Sans Serif" panose="020B0604020202020204" pitchFamily="34" charset="0"/>
                <a:cs typeface="Times New Roman" panose="02020603050405020304" pitchFamily="18" charset="0"/>
              </a:rPr>
              <a:t>—	метод чистой дисконтированной стоимости;</a:t>
            </a:r>
            <a:endParaRPr lang="ru-RU" sz="2400" dirty="0">
              <a:latin typeface="Verdana" panose="020B0604030504040204" pitchFamily="34" charset="0"/>
              <a:ea typeface="Microsoft Sans Serif" panose="020B0604020202020204" pitchFamily="34" charset="0"/>
              <a:cs typeface="Times New Roman" panose="02020603050405020304" pitchFamily="18" charset="0"/>
            </a:endParaRPr>
          </a:p>
          <a:p>
            <a:pPr marL="540385" algn="just">
              <a:lnSpc>
                <a:spcPct val="150000"/>
              </a:lnSpc>
            </a:pPr>
            <a:r>
              <a:rPr lang="ru-RU" sz="4000" dirty="0">
                <a:latin typeface="Times New Roman" panose="02020603050405020304" pitchFamily="18" charset="0"/>
                <a:ea typeface="Microsoft Sans Serif" panose="020B0604020202020204" pitchFamily="34" charset="0"/>
                <a:cs typeface="Times New Roman" panose="02020603050405020304" pitchFamily="18" charset="0"/>
              </a:rPr>
              <a:t>—	метод внутренней нормы доходности;</a:t>
            </a:r>
            <a:endParaRPr lang="ru-RU" sz="2400" dirty="0">
              <a:latin typeface="Verdana" panose="020B0604030504040204" pitchFamily="34" charset="0"/>
              <a:ea typeface="Microsoft Sans Serif" panose="020B0604020202020204" pitchFamily="34" charset="0"/>
              <a:cs typeface="Times New Roman" panose="02020603050405020304" pitchFamily="18" charset="0"/>
            </a:endParaRPr>
          </a:p>
          <a:p>
            <a:pPr marL="540385" algn="just">
              <a:lnSpc>
                <a:spcPct val="150000"/>
              </a:lnSpc>
            </a:pPr>
            <a:r>
              <a:rPr lang="ru-RU" sz="4000" dirty="0">
                <a:latin typeface="Times New Roman" panose="02020603050405020304" pitchFamily="18" charset="0"/>
                <a:ea typeface="Microsoft Sans Serif" panose="020B0604020202020204" pitchFamily="34" charset="0"/>
                <a:cs typeface="Times New Roman" panose="02020603050405020304" pitchFamily="18" charset="0"/>
              </a:rPr>
              <a:t>—	метод дисконтированного периода окупаемости.</a:t>
            </a:r>
            <a:endParaRPr lang="ru-RU" sz="2400" dirty="0">
              <a:latin typeface="Verdana" panose="020B0604030504040204" pitchFamily="34" charset="0"/>
              <a:ea typeface="Microsoft Sans Serif" panose="020B0604020202020204" pitchFamily="34" charset="0"/>
              <a:cs typeface="Times New Roman" panose="02020603050405020304" pitchFamily="18" charset="0"/>
            </a:endParaRPr>
          </a:p>
          <a:p>
            <a:pPr marL="540385" algn="just">
              <a:lnSpc>
                <a:spcPct val="150000"/>
              </a:lnSpc>
            </a:pPr>
            <a:r>
              <a:rPr lang="ru-RU" sz="4000" dirty="0">
                <a:latin typeface="Times New Roman" panose="02020603050405020304" pitchFamily="18" charset="0"/>
                <a:ea typeface="Microsoft Sans Serif" panose="020B0604020202020204" pitchFamily="34" charset="0"/>
                <a:cs typeface="Times New Roman" panose="02020603050405020304" pitchFamily="18" charset="0"/>
              </a:rPr>
              <a:t>Основную роль среди них играет метод чистой дисконтированной стоимости. Остальные методы представляют собой либо некоторую модификацию метода чистой дисконтированной стоимости, либо на нем основаны.</a:t>
            </a:r>
            <a:endParaRPr lang="ru-RU" sz="2400" dirty="0">
              <a:latin typeface="Verdana" panose="020B0604030504040204" pitchFamily="34" charset="0"/>
              <a:ea typeface="Microsoft Sans Serif" panose="020B0604020202020204" pitchFamily="34" charset="0"/>
              <a:cs typeface="Times New Roman" panose="02020603050405020304" pitchFamily="18" charset="0"/>
            </a:endParaRPr>
          </a:p>
          <a:p>
            <a:pPr marL="540385" algn="just">
              <a:lnSpc>
                <a:spcPct val="150000"/>
              </a:lnSpc>
            </a:pPr>
            <a:r>
              <a:rPr lang="ru-RU" sz="4000" dirty="0">
                <a:latin typeface="Times New Roman" panose="02020603050405020304" pitchFamily="18" charset="0"/>
                <a:ea typeface="Microsoft Sans Serif" panose="020B0604020202020204" pitchFamily="34" charset="0"/>
              </a:rPr>
              <a:t>Чистая дисконтированная (текущая) стоимость (</a:t>
            </a:r>
            <a:r>
              <a:rPr lang="ru-RU" sz="4000" dirty="0" err="1">
                <a:latin typeface="Times New Roman" panose="02020603050405020304" pitchFamily="18" charset="0"/>
                <a:ea typeface="Microsoft Sans Serif" panose="020B0604020202020204" pitchFamily="34" charset="0"/>
              </a:rPr>
              <a:t>net</a:t>
            </a:r>
            <a:r>
              <a:rPr lang="ru-RU" sz="4000" dirty="0">
                <a:latin typeface="Times New Roman" panose="02020603050405020304" pitchFamily="18" charset="0"/>
                <a:ea typeface="Microsoft Sans Serif" panose="020B0604020202020204" pitchFamily="34" charset="0"/>
              </a:rPr>
              <a:t> </a:t>
            </a:r>
            <a:r>
              <a:rPr lang="ru-RU" sz="4000" dirty="0" err="1">
                <a:latin typeface="Times New Roman" panose="02020603050405020304" pitchFamily="18" charset="0"/>
                <a:ea typeface="Microsoft Sans Serif" panose="020B0604020202020204" pitchFamily="34" charset="0"/>
              </a:rPr>
              <a:t>present</a:t>
            </a:r>
            <a:r>
              <a:rPr lang="ru-RU" sz="4000" dirty="0">
                <a:latin typeface="Times New Roman" panose="02020603050405020304" pitchFamily="18" charset="0"/>
                <a:ea typeface="Microsoft Sans Serif" panose="020B0604020202020204" pitchFamily="34" charset="0"/>
              </a:rPr>
              <a:t> </a:t>
            </a:r>
            <a:r>
              <a:rPr lang="ru-RU" sz="4000" dirty="0" err="1">
                <a:latin typeface="Times New Roman" panose="02020603050405020304" pitchFamily="18" charset="0"/>
                <a:ea typeface="Microsoft Sans Serif" panose="020B0604020202020204" pitchFamily="34" charset="0"/>
              </a:rPr>
              <a:t>value</a:t>
            </a:r>
            <a:r>
              <a:rPr lang="ru-RU" sz="4000" dirty="0">
                <a:latin typeface="Times New Roman" panose="02020603050405020304" pitchFamily="18" charset="0"/>
                <a:ea typeface="Microsoft Sans Serif" panose="020B0604020202020204" pitchFamily="34" charset="0"/>
              </a:rPr>
              <a:t> </a:t>
            </a:r>
            <a:r>
              <a:rPr lang="ru-RU" sz="4000" dirty="0" err="1">
                <a:latin typeface="Times New Roman" panose="02020603050405020304" pitchFamily="18" charset="0"/>
                <a:ea typeface="Microsoft Sans Serif" panose="020B0604020202020204" pitchFamily="34" charset="0"/>
              </a:rPr>
              <a:t>of</a:t>
            </a:r>
            <a:r>
              <a:rPr lang="ru-RU" sz="4000" dirty="0">
                <a:latin typeface="Times New Roman" panose="02020603050405020304" pitchFamily="18" charset="0"/>
                <a:ea typeface="Microsoft Sans Serif" panose="020B0604020202020204" pitchFamily="34" charset="0"/>
              </a:rPr>
              <a:t> </a:t>
            </a:r>
            <a:r>
              <a:rPr lang="ru-RU" sz="4000" dirty="0" err="1">
                <a:latin typeface="Times New Roman" panose="02020603050405020304" pitchFamily="18" charset="0"/>
                <a:ea typeface="Microsoft Sans Serif" panose="020B0604020202020204" pitchFamily="34" charset="0"/>
              </a:rPr>
              <a:t>cash</a:t>
            </a:r>
            <a:r>
              <a:rPr lang="ru-RU" sz="4000" dirty="0">
                <a:latin typeface="Times New Roman" panose="02020603050405020304" pitchFamily="18" charset="0"/>
                <a:ea typeface="Microsoft Sans Serif" panose="020B0604020202020204" pitchFamily="34" charset="0"/>
              </a:rPr>
              <a:t> </a:t>
            </a:r>
            <a:r>
              <a:rPr lang="ru-RU" sz="4000" dirty="0" err="1">
                <a:latin typeface="Times New Roman" panose="02020603050405020304" pitchFamily="18" charset="0"/>
                <a:ea typeface="Microsoft Sans Serif" panose="020B0604020202020204" pitchFamily="34" charset="0"/>
              </a:rPr>
              <a:t>flows</a:t>
            </a:r>
            <a:r>
              <a:rPr lang="ru-RU" sz="4000" dirty="0">
                <a:latin typeface="Times New Roman" panose="02020603050405020304" pitchFamily="18" charset="0"/>
                <a:ea typeface="Microsoft Sans Serif" panose="020B0604020202020204" pitchFamily="34" charset="0"/>
              </a:rPr>
              <a:t> — NPV) — это разница между рыночной стоимостью проекта и затратами на его реализацию</a:t>
            </a:r>
            <a:endParaRPr lang="ru-RU" sz="4000" dirty="0"/>
          </a:p>
        </p:txBody>
      </p:sp>
    </p:spTree>
    <p:extLst>
      <p:ext uri="{BB962C8B-B14F-4D97-AF65-F5344CB8AC3E}">
        <p14:creationId xmlns:p14="http://schemas.microsoft.com/office/powerpoint/2010/main" val="39712557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51520" y="188640"/>
            <a:ext cx="8568952" cy="6408712"/>
          </a:xfrm>
        </p:spPr>
        <p:txBody>
          <a:bodyPr>
            <a:normAutofit fontScale="47500" lnSpcReduction="20000"/>
          </a:bodyPr>
          <a:lstStyle/>
          <a:p>
            <a:pPr marL="540385" algn="just">
              <a:lnSpc>
                <a:spcPct val="150000"/>
              </a:lnSpc>
            </a:pPr>
            <a:r>
              <a:rPr lang="ru-RU" sz="4000" dirty="0">
                <a:latin typeface="Times New Roman" panose="02020603050405020304" pitchFamily="18" charset="0"/>
                <a:ea typeface="Microsoft Sans Serif" panose="020B0604020202020204" pitchFamily="34" charset="0"/>
                <a:cs typeface="Times New Roman" panose="02020603050405020304" pitchFamily="18" charset="0"/>
              </a:rPr>
              <a:t>Чистая дисконтированная стоимость показывает настоящую стоимость разновременных результатов от реализации конкретного проекта. Другими словами, чистая дисконтированная стоимость — это мера той добавочной или вновь создаваемой стоимости, которую мы получим, финансируя сегодня первоначальные затраты проекта.</a:t>
            </a:r>
            <a:endParaRPr lang="ru-RU" sz="2400" dirty="0">
              <a:latin typeface="Verdana" panose="020B0604030504040204" pitchFamily="34" charset="0"/>
              <a:ea typeface="Microsoft Sans Serif" panose="020B0604020202020204" pitchFamily="34" charset="0"/>
              <a:cs typeface="Times New Roman" panose="02020603050405020304" pitchFamily="18" charset="0"/>
            </a:endParaRPr>
          </a:p>
          <a:p>
            <a:pPr marL="540385" algn="just">
              <a:lnSpc>
                <a:spcPct val="150000"/>
              </a:lnSpc>
            </a:pPr>
            <a:r>
              <a:rPr lang="ru-RU" sz="4000" dirty="0">
                <a:latin typeface="Times New Roman" panose="02020603050405020304" pitchFamily="18" charset="0"/>
                <a:ea typeface="Microsoft Sans Serif" panose="020B0604020202020204" pitchFamily="34" charset="0"/>
                <a:cs typeface="Times New Roman" panose="02020603050405020304" pitchFamily="18" charset="0"/>
              </a:rPr>
              <a:t>Инвестиционное предложение следует рассматривать, если чистая дисконтированная стоимость проекта положительная. В случае если чистая текущая стоимость проекта меньше 0, проект должен быть отклонен. Из нескольких альтернативных проектов следует выбирать тот, у которого при прочих равных условиях больше чистая текущая стоимость.</a:t>
            </a:r>
            <a:endParaRPr lang="ru-RU" sz="2400" dirty="0">
              <a:latin typeface="Verdana" panose="020B0604030504040204" pitchFamily="34" charset="0"/>
              <a:ea typeface="Microsoft Sans Serif" panose="020B0604020202020204" pitchFamily="34" charset="0"/>
              <a:cs typeface="Times New Roman" panose="02020603050405020304" pitchFamily="18" charset="0"/>
            </a:endParaRPr>
          </a:p>
          <a:p>
            <a:pPr marL="540385" algn="just">
              <a:lnSpc>
                <a:spcPct val="150000"/>
              </a:lnSpc>
            </a:pPr>
            <a:r>
              <a:rPr lang="ru-RU" sz="4000" dirty="0">
                <a:latin typeface="Times New Roman" panose="02020603050405020304" pitchFamily="18" charset="0"/>
                <a:ea typeface="Microsoft Sans Serif" panose="020B0604020202020204" pitchFamily="34" charset="0"/>
                <a:cs typeface="Times New Roman" panose="02020603050405020304" pitchFamily="18" charset="0"/>
              </a:rPr>
              <a:t>Положительная величина чистой текущей стоимости свидетельствует не только о полном возмещении затрат на инвестиционный проект при прогнозируемом уровне доходности капитала, но и о получении дополнительного дохода, т.е. об увеличении активов предприятия вследствие принятия проекта.</a:t>
            </a:r>
            <a:endParaRPr lang="ru-RU" sz="2400" dirty="0">
              <a:latin typeface="Verdana" panose="020B0604030504040204" pitchFamily="34" charset="0"/>
              <a:ea typeface="Microsoft Sans Serif" panose="020B0604020202020204" pitchFamily="34" charset="0"/>
              <a:cs typeface="Times New Roman" panose="02020603050405020304" pitchFamily="18" charset="0"/>
            </a:endParaRPr>
          </a:p>
          <a:p>
            <a:pPr algn="ctr"/>
            <a:endParaRPr lang="ru-RU" sz="4000" dirty="0"/>
          </a:p>
        </p:txBody>
      </p:sp>
    </p:spTree>
    <p:extLst>
      <p:ext uri="{BB962C8B-B14F-4D97-AF65-F5344CB8AC3E}">
        <p14:creationId xmlns:p14="http://schemas.microsoft.com/office/powerpoint/2010/main" val="28131400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51520" y="188640"/>
            <a:ext cx="8568952" cy="6408712"/>
          </a:xfrm>
        </p:spPr>
        <p:txBody>
          <a:bodyPr>
            <a:normAutofit fontScale="47500" lnSpcReduction="20000"/>
          </a:bodyPr>
          <a:lstStyle/>
          <a:p>
            <a:pPr marL="540385" algn="just">
              <a:lnSpc>
                <a:spcPct val="150000"/>
              </a:lnSpc>
            </a:pPr>
            <a:r>
              <a:rPr lang="ru-RU" sz="4000" dirty="0">
                <a:latin typeface="Times New Roman" panose="02020603050405020304" pitchFamily="18" charset="0"/>
                <a:ea typeface="Microsoft Sans Serif" panose="020B0604020202020204" pitchFamily="34" charset="0"/>
                <a:cs typeface="Times New Roman" panose="02020603050405020304" pitchFamily="18" charset="0"/>
              </a:rPr>
              <a:t>Положительная величина чистой текущей стоимости свидетельствует не только о полном возмещении затрат на инвестиционный проект при прогнозируемом уровне доходности капитала, но и о получении дополнительного дохода, т.е. об увеличении активов предприятия вследствие принятия проекта.</a:t>
            </a:r>
            <a:endParaRPr lang="ru-RU" sz="2400" dirty="0">
              <a:latin typeface="Verdana" panose="020B0604030504040204" pitchFamily="34" charset="0"/>
              <a:ea typeface="Microsoft Sans Serif" panose="020B0604020202020204" pitchFamily="34" charset="0"/>
              <a:cs typeface="Times New Roman" panose="02020603050405020304" pitchFamily="18" charset="0"/>
            </a:endParaRPr>
          </a:p>
          <a:p>
            <a:pPr marL="540385" algn="just">
              <a:lnSpc>
                <a:spcPct val="150000"/>
              </a:lnSpc>
            </a:pPr>
            <a:r>
              <a:rPr lang="ru-RU" sz="4000" dirty="0">
                <a:latin typeface="Times New Roman" panose="02020603050405020304" pitchFamily="18" charset="0"/>
                <a:ea typeface="Microsoft Sans Serif" panose="020B0604020202020204" pitchFamily="34" charset="0"/>
                <a:cs typeface="Times New Roman" panose="02020603050405020304" pitchFamily="18" charset="0"/>
              </a:rPr>
              <a:t> </a:t>
            </a:r>
            <a:endParaRPr lang="ru-RU" sz="2400" dirty="0">
              <a:latin typeface="Verdana" panose="020B0604030504040204" pitchFamily="34" charset="0"/>
              <a:ea typeface="Microsoft Sans Serif" panose="020B0604020202020204" pitchFamily="34" charset="0"/>
              <a:cs typeface="Times New Roman" panose="02020603050405020304" pitchFamily="18" charset="0"/>
            </a:endParaRPr>
          </a:p>
          <a:p>
            <a:pPr marL="540385" algn="just">
              <a:lnSpc>
                <a:spcPct val="150000"/>
              </a:lnSpc>
            </a:pPr>
            <a:r>
              <a:rPr lang="ru-RU" sz="4000" dirty="0">
                <a:latin typeface="Times New Roman" panose="02020603050405020304" pitchFamily="18" charset="0"/>
                <a:ea typeface="Microsoft Sans Serif" panose="020B0604020202020204" pitchFamily="34" charset="0"/>
                <a:cs typeface="Times New Roman" panose="02020603050405020304" pitchFamily="18" charset="0"/>
              </a:rPr>
              <a:t>При расчете дисконтированной стоимости принято делать некоторые допущения, которые значительно упрощают инвестиционные расчеты.</a:t>
            </a:r>
            <a:endParaRPr lang="ru-RU" sz="2400" dirty="0">
              <a:latin typeface="Verdana" panose="020B0604030504040204" pitchFamily="34" charset="0"/>
              <a:ea typeface="Microsoft Sans Serif" panose="020B0604020202020204" pitchFamily="34" charset="0"/>
              <a:cs typeface="Times New Roman" panose="02020603050405020304" pitchFamily="18" charset="0"/>
            </a:endParaRPr>
          </a:p>
          <a:p>
            <a:pPr marL="540385" algn="just">
              <a:lnSpc>
                <a:spcPct val="150000"/>
              </a:lnSpc>
            </a:pPr>
            <a:r>
              <a:rPr lang="ru-RU" sz="4000" dirty="0">
                <a:latin typeface="Times New Roman" panose="02020603050405020304" pitchFamily="18" charset="0"/>
                <a:ea typeface="Microsoft Sans Serif" panose="020B0604020202020204" pitchFamily="34" charset="0"/>
                <a:cs typeface="Times New Roman" panose="02020603050405020304" pitchFamily="18" charset="0"/>
              </a:rPr>
              <a:t>1.	Капитал можно привлечь и разместить под один и тот же процент.</a:t>
            </a:r>
            <a:endParaRPr lang="ru-RU" sz="2400" dirty="0">
              <a:latin typeface="Verdana" panose="020B0604030504040204" pitchFamily="34" charset="0"/>
              <a:ea typeface="Microsoft Sans Serif" panose="020B0604020202020204" pitchFamily="34" charset="0"/>
              <a:cs typeface="Times New Roman" panose="02020603050405020304" pitchFamily="18" charset="0"/>
            </a:endParaRPr>
          </a:p>
          <a:p>
            <a:pPr marL="540385" algn="just">
              <a:lnSpc>
                <a:spcPct val="150000"/>
              </a:lnSpc>
            </a:pPr>
            <a:r>
              <a:rPr lang="ru-RU" sz="4000" dirty="0">
                <a:latin typeface="Times New Roman" panose="02020603050405020304" pitchFamily="18" charset="0"/>
                <a:ea typeface="Microsoft Sans Serif" panose="020B0604020202020204" pitchFamily="34" charset="0"/>
                <a:cs typeface="Times New Roman" panose="02020603050405020304" pitchFamily="18" charset="0"/>
              </a:rPr>
              <a:t>2.	Денежные притоки и оттоки происходят в начале или конце каждого периода, а не возникают в течение всего периода.</a:t>
            </a:r>
            <a:endParaRPr lang="ru-RU" sz="2400" dirty="0">
              <a:latin typeface="Verdana" panose="020B0604030504040204" pitchFamily="34" charset="0"/>
              <a:ea typeface="Microsoft Sans Serif" panose="020B0604020202020204" pitchFamily="34" charset="0"/>
              <a:cs typeface="Times New Roman" panose="02020603050405020304" pitchFamily="18" charset="0"/>
            </a:endParaRPr>
          </a:p>
          <a:p>
            <a:pPr marL="540385" algn="just">
              <a:lnSpc>
                <a:spcPct val="150000"/>
              </a:lnSpc>
            </a:pPr>
            <a:r>
              <a:rPr lang="ru-RU" sz="4000" dirty="0">
                <a:latin typeface="Times New Roman" panose="02020603050405020304" pitchFamily="18" charset="0"/>
                <a:ea typeface="Microsoft Sans Serif" panose="020B0604020202020204" pitchFamily="34" charset="0"/>
                <a:cs typeface="Times New Roman" panose="02020603050405020304" pitchFamily="18" charset="0"/>
              </a:rPr>
              <a:t>3.	Денежные потоки точно определены и нет необходимости делать поправку на риск.</a:t>
            </a:r>
            <a:endParaRPr lang="ru-RU" sz="2400" dirty="0">
              <a:latin typeface="Verdana" panose="020B0604030504040204" pitchFamily="34" charset="0"/>
              <a:ea typeface="Microsoft Sans Serif" panose="020B0604020202020204" pitchFamily="34" charset="0"/>
              <a:cs typeface="Times New Roman" panose="02020603050405020304" pitchFamily="18" charset="0"/>
            </a:endParaRPr>
          </a:p>
          <a:p>
            <a:pPr marL="540385" algn="just">
              <a:lnSpc>
                <a:spcPct val="150000"/>
              </a:lnSpc>
            </a:pPr>
            <a:r>
              <a:rPr lang="ru-RU" sz="4000" dirty="0">
                <a:latin typeface="Times New Roman" panose="02020603050405020304" pitchFamily="18" charset="0"/>
                <a:ea typeface="Microsoft Sans Serif" panose="020B0604020202020204" pitchFamily="34" charset="0"/>
                <a:cs typeface="Times New Roman" panose="02020603050405020304" pitchFamily="18" charset="0"/>
              </a:rPr>
              <a:t>4.	В качестве стратегической цели принимается максимизация благосостояния фирмы или владельца.</a:t>
            </a:r>
            <a:endParaRPr lang="ru-RU" sz="2400" dirty="0">
              <a:latin typeface="Verdana" panose="020B0604030504040204" pitchFamily="34" charset="0"/>
              <a:ea typeface="Microsoft Sans Serif" panose="020B0604020202020204" pitchFamily="34" charset="0"/>
              <a:cs typeface="Times New Roman" panose="02020603050405020304" pitchFamily="18" charset="0"/>
            </a:endParaRPr>
          </a:p>
          <a:p>
            <a:pPr algn="ctr"/>
            <a:endParaRPr lang="ru-RU" sz="4000" dirty="0"/>
          </a:p>
        </p:txBody>
      </p:sp>
    </p:spTree>
    <p:extLst>
      <p:ext uri="{BB962C8B-B14F-4D97-AF65-F5344CB8AC3E}">
        <p14:creationId xmlns:p14="http://schemas.microsoft.com/office/powerpoint/2010/main" val="4290777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51520" y="188640"/>
            <a:ext cx="8568952" cy="6408712"/>
          </a:xfrm>
        </p:spPr>
        <p:txBody>
          <a:bodyPr>
            <a:normAutofit fontScale="55000" lnSpcReduction="20000"/>
          </a:bodyPr>
          <a:lstStyle/>
          <a:p>
            <a:pPr marL="540385" algn="just">
              <a:lnSpc>
                <a:spcPct val="150000"/>
              </a:lnSpc>
            </a:pPr>
            <a:r>
              <a:rPr lang="ru-RU" sz="4000" dirty="0">
                <a:latin typeface="Times New Roman" panose="02020603050405020304" pitchFamily="18" charset="0"/>
                <a:ea typeface="Microsoft Sans Serif" panose="020B0604020202020204" pitchFamily="34" charset="0"/>
                <a:cs typeface="Times New Roman" panose="02020603050405020304" pitchFamily="18" charset="0"/>
              </a:rPr>
              <a:t>Одна из важнейших проблем при использовании критерия чистой дисконтированной стоимости — выбор ставки дисконтирования. С теоретической точки зрения она представляет собой стоимость капитала предприятия, т.е. те альтернативные издержки, которые связаны с инвестированием в данный проект. «Альтернативные издержки осуществления проекта представляют собой доход, который могли бы получить акционеры, если бы инвестировали свои средства по собственному усмотрению. Когда мы дисконтируем потоки денежных средств по ожидаемой норме доходности сопоставимых финансовых активов, мы определяем, сколько инвесторы были бы готовы заплатить за ваш проект». Сопоставимость активов означает, что им присуща та же степень риска, что и инвестициям в проекты предприятия.</a:t>
            </a:r>
            <a:endParaRPr lang="ru-RU" sz="2400" dirty="0">
              <a:latin typeface="Verdana" panose="020B0604030504040204" pitchFamily="34" charset="0"/>
              <a:ea typeface="Microsoft Sans Serif" panose="020B0604020202020204" pitchFamily="34" charset="0"/>
              <a:cs typeface="Times New Roman" panose="02020603050405020304" pitchFamily="18" charset="0"/>
            </a:endParaRPr>
          </a:p>
          <a:p>
            <a:pPr marL="109728" indent="0">
              <a:lnSpc>
                <a:spcPct val="150000"/>
              </a:lnSpc>
              <a:buNone/>
            </a:pPr>
            <a:endParaRPr lang="ru-RU" sz="2400" dirty="0">
              <a:latin typeface="Verdana" panose="020B0604030504040204" pitchFamily="34" charset="0"/>
              <a:ea typeface="Microsoft Sans Serif"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17953021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Объект 1"/>
          <p:cNvGraphicFramePr>
            <a:graphicFrameLocks noGrp="1"/>
          </p:cNvGraphicFramePr>
          <p:nvPr>
            <p:ph idx="1"/>
            <p:extLst>
              <p:ext uri="{D42A27DB-BD31-4B8C-83A1-F6EECF244321}">
                <p14:modId xmlns:p14="http://schemas.microsoft.com/office/powerpoint/2010/main" val="1417014352"/>
              </p:ext>
            </p:extLst>
          </p:nvPr>
        </p:nvGraphicFramePr>
        <p:xfrm>
          <a:off x="251520" y="692694"/>
          <a:ext cx="8496944" cy="5832649"/>
        </p:xfrm>
        <a:graphic>
          <a:graphicData uri="http://schemas.openxmlformats.org/drawingml/2006/table">
            <a:tbl>
              <a:tblPr/>
              <a:tblGrid>
                <a:gridCol w="1533712">
                  <a:extLst>
                    <a:ext uri="{9D8B030D-6E8A-4147-A177-3AD203B41FA5}">
                      <a16:colId xmlns:a16="http://schemas.microsoft.com/office/drawing/2014/main" val="20000"/>
                    </a:ext>
                  </a:extLst>
                </a:gridCol>
                <a:gridCol w="1304114">
                  <a:extLst>
                    <a:ext uri="{9D8B030D-6E8A-4147-A177-3AD203B41FA5}">
                      <a16:colId xmlns:a16="http://schemas.microsoft.com/office/drawing/2014/main" val="20001"/>
                    </a:ext>
                  </a:extLst>
                </a:gridCol>
                <a:gridCol w="1778003">
                  <a:extLst>
                    <a:ext uri="{9D8B030D-6E8A-4147-A177-3AD203B41FA5}">
                      <a16:colId xmlns:a16="http://schemas.microsoft.com/office/drawing/2014/main" val="20002"/>
                    </a:ext>
                  </a:extLst>
                </a:gridCol>
                <a:gridCol w="1925863">
                  <a:extLst>
                    <a:ext uri="{9D8B030D-6E8A-4147-A177-3AD203B41FA5}">
                      <a16:colId xmlns:a16="http://schemas.microsoft.com/office/drawing/2014/main" val="20003"/>
                    </a:ext>
                  </a:extLst>
                </a:gridCol>
                <a:gridCol w="1955252">
                  <a:extLst>
                    <a:ext uri="{9D8B030D-6E8A-4147-A177-3AD203B41FA5}">
                      <a16:colId xmlns:a16="http://schemas.microsoft.com/office/drawing/2014/main" val="20004"/>
                    </a:ext>
                  </a:extLst>
                </a:gridCol>
              </a:tblGrid>
              <a:tr h="2058582">
                <a:tc>
                  <a:txBody>
                    <a:bodyPr/>
                    <a:lstStyle/>
                    <a:p>
                      <a:pPr>
                        <a:spcAft>
                          <a:spcPts val="0"/>
                        </a:spcAft>
                      </a:pPr>
                      <a:r>
                        <a:rPr lang="ru-RU" sz="2000">
                          <a:effectLst/>
                          <a:latin typeface="Times New Roman" panose="02020603050405020304" pitchFamily="18" charset="0"/>
                          <a:ea typeface="Microsoft Sans Serif" panose="020B0604020202020204" pitchFamily="34" charset="0"/>
                          <a:cs typeface="Times New Roman" panose="02020603050405020304" pitchFamily="18" charset="0"/>
                        </a:rPr>
                        <a:t>Год</a:t>
                      </a:r>
                      <a:endParaRPr lang="ru-RU" sz="1200">
                        <a:effectLst/>
                        <a:latin typeface="Verdana" panose="020B0604030504040204" pitchFamily="34" charset="0"/>
                        <a:ea typeface="Microsoft Sans Serif" panose="020B0604020202020204" pitchFamily="34" charset="0"/>
                        <a:cs typeface="Times New Roman" panose="02020603050405020304" pitchFamily="18" charset="0"/>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r>
                        <a:rPr lang="ru-RU" sz="2000">
                          <a:effectLst/>
                          <a:latin typeface="Times New Roman" panose="02020603050405020304" pitchFamily="18" charset="0"/>
                          <a:ea typeface="Microsoft Sans Serif" panose="020B0604020202020204" pitchFamily="34" charset="0"/>
                          <a:cs typeface="Times New Roman" panose="02020603050405020304" pitchFamily="18" charset="0"/>
                        </a:rPr>
                        <a:t>Инве­стиции, млн руб.</a:t>
                      </a:r>
                      <a:endParaRPr lang="ru-RU" sz="1200">
                        <a:effectLst/>
                        <a:latin typeface="Verdana" panose="020B0604030504040204" pitchFamily="34" charset="0"/>
                        <a:ea typeface="Microsoft Sans Serif" panose="020B0604020202020204" pitchFamily="34" charset="0"/>
                        <a:cs typeface="Times New Roman" panose="02020603050405020304" pitchFamily="18" charset="0"/>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r>
                        <a:rPr lang="ru-RU" sz="2000">
                          <a:effectLst/>
                          <a:latin typeface="Times New Roman" panose="02020603050405020304" pitchFamily="18" charset="0"/>
                          <a:ea typeface="Microsoft Sans Serif" panose="020B0604020202020204" pitchFamily="34" charset="0"/>
                          <a:cs typeface="Times New Roman" panose="02020603050405020304" pitchFamily="18" charset="0"/>
                        </a:rPr>
                        <a:t>Чистый денежный поток,</a:t>
                      </a:r>
                      <a:r>
                        <a:rPr lang="ru-RU" sz="2000" i="1">
                          <a:effectLst/>
                          <a:latin typeface="Times New Roman" panose="02020603050405020304" pitchFamily="18" charset="0"/>
                          <a:ea typeface="Microsoft Sans Serif" panose="020B0604020202020204" pitchFamily="34" charset="0"/>
                          <a:cs typeface="Times New Roman" panose="02020603050405020304" pitchFamily="18" charset="0"/>
                        </a:rPr>
                        <a:t> </a:t>
                      </a:r>
                      <a:r>
                        <a:rPr lang="en-US" sz="2000" i="1">
                          <a:effectLst/>
                          <a:latin typeface="Times New Roman" panose="02020603050405020304" pitchFamily="18" charset="0"/>
                          <a:ea typeface="Microsoft Sans Serif" panose="020B0604020202020204" pitchFamily="34" charset="0"/>
                          <a:cs typeface="Times New Roman" panose="02020603050405020304" pitchFamily="18" charset="0"/>
                        </a:rPr>
                        <a:t>NCF</a:t>
                      </a:r>
                      <a:r>
                        <a:rPr lang="en-US" sz="2000" i="1" baseline="-25000">
                          <a:effectLst/>
                          <a:latin typeface="Times New Roman" panose="02020603050405020304" pitchFamily="18" charset="0"/>
                          <a:ea typeface="Microsoft Sans Serif" panose="020B0604020202020204" pitchFamily="34" charset="0"/>
                          <a:cs typeface="Times New Roman" panose="02020603050405020304" pitchFamily="18" charset="0"/>
                        </a:rPr>
                        <a:t>t</a:t>
                      </a:r>
                      <a:r>
                        <a:rPr lang="ru-RU" sz="2000" i="1">
                          <a:effectLst/>
                          <a:latin typeface="Times New Roman" panose="02020603050405020304" pitchFamily="18" charset="0"/>
                          <a:ea typeface="Microsoft Sans Serif" panose="020B0604020202020204" pitchFamily="34" charset="0"/>
                          <a:cs typeface="Times New Roman" panose="02020603050405020304" pitchFamily="18" charset="0"/>
                        </a:rPr>
                        <a:t>, </a:t>
                      </a:r>
                      <a:r>
                        <a:rPr lang="ru-RU" sz="2000">
                          <a:effectLst/>
                          <a:latin typeface="Times New Roman" panose="02020603050405020304" pitchFamily="18" charset="0"/>
                          <a:ea typeface="Microsoft Sans Serif" panose="020B0604020202020204" pitchFamily="34" charset="0"/>
                          <a:cs typeface="Times New Roman" panose="02020603050405020304" pitchFamily="18" charset="0"/>
                        </a:rPr>
                        <a:t>млн руб.</a:t>
                      </a:r>
                      <a:endParaRPr lang="ru-RU" sz="1200">
                        <a:effectLst/>
                        <a:latin typeface="Verdana" panose="020B0604030504040204" pitchFamily="34" charset="0"/>
                        <a:ea typeface="Microsoft Sans Serif" panose="020B0604020202020204" pitchFamily="34" charset="0"/>
                        <a:cs typeface="Times New Roman" panose="02020603050405020304" pitchFamily="18" charset="0"/>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r>
                        <a:rPr lang="ru-RU" sz="2000">
                          <a:effectLst/>
                          <a:latin typeface="Times New Roman" panose="02020603050405020304" pitchFamily="18" charset="0"/>
                          <a:ea typeface="Microsoft Sans Serif" panose="020B0604020202020204" pitchFamily="34" charset="0"/>
                          <a:cs typeface="Times New Roman" panose="02020603050405020304" pitchFamily="18" charset="0"/>
                        </a:rPr>
                        <a:t>Коэффици­ент дискон- тирова-ния,</a:t>
                      </a:r>
                      <a:endParaRPr lang="ru-RU" sz="1200">
                        <a:effectLst/>
                        <a:latin typeface="Verdana" panose="020B0604030504040204" pitchFamily="34" charset="0"/>
                        <a:ea typeface="Microsoft Sans Serif" panose="020B0604020202020204" pitchFamily="34" charset="0"/>
                        <a:cs typeface="Times New Roman" panose="02020603050405020304" pitchFamily="18" charset="0"/>
                      </a:endParaRPr>
                    </a:p>
                    <a:p>
                      <a:pPr>
                        <a:spcAft>
                          <a:spcPts val="0"/>
                        </a:spcAft>
                      </a:pPr>
                      <a:r>
                        <a:rPr lang="en-US" sz="2000">
                          <a:effectLst/>
                          <a:latin typeface="Times New Roman" panose="02020603050405020304" pitchFamily="18" charset="0"/>
                          <a:ea typeface="Microsoft Sans Serif" panose="020B0604020202020204" pitchFamily="34" charset="0"/>
                          <a:cs typeface="Times New Roman" panose="02020603050405020304" pitchFamily="18" charset="0"/>
                        </a:rPr>
                        <a:t>Kt</a:t>
                      </a:r>
                      <a:r>
                        <a:rPr lang="ru-RU" sz="2000">
                          <a:effectLst/>
                          <a:latin typeface="Times New Roman" panose="02020603050405020304" pitchFamily="18" charset="0"/>
                          <a:ea typeface="Microsoft Sans Serif" panose="020B0604020202020204" pitchFamily="34" charset="0"/>
                          <a:cs typeface="Times New Roman" panose="02020603050405020304" pitchFamily="18" charset="0"/>
                        </a:rPr>
                        <a:t> (14%),</a:t>
                      </a:r>
                      <a:endParaRPr lang="ru-RU" sz="1200">
                        <a:effectLst/>
                        <a:latin typeface="Verdana" panose="020B0604030504040204" pitchFamily="34" charset="0"/>
                        <a:ea typeface="Microsoft Sans Serif" panose="020B0604020202020204" pitchFamily="34" charset="0"/>
                        <a:cs typeface="Times New Roman" panose="02020603050405020304" pitchFamily="18" charset="0"/>
                      </a:endParaRPr>
                    </a:p>
                    <a:p>
                      <a:pPr>
                        <a:spcAft>
                          <a:spcPts val="0"/>
                        </a:spcAft>
                      </a:pPr>
                      <a:r>
                        <a:rPr lang="ru-RU" sz="2000">
                          <a:effectLst/>
                          <a:latin typeface="Times New Roman" panose="02020603050405020304" pitchFamily="18" charset="0"/>
                          <a:ea typeface="Microsoft Sans Serif" panose="020B0604020202020204" pitchFamily="34" charset="0"/>
                          <a:cs typeface="Times New Roman" panose="02020603050405020304" pitchFamily="18" charset="0"/>
                        </a:rPr>
                        <a:t>млн руб.</a:t>
                      </a:r>
                      <a:endParaRPr lang="ru-RU" sz="1200">
                        <a:effectLst/>
                        <a:latin typeface="Verdana" panose="020B0604030504040204" pitchFamily="34" charset="0"/>
                        <a:ea typeface="Microsoft Sans Serif" panose="020B0604020202020204" pitchFamily="34" charset="0"/>
                        <a:cs typeface="Times New Roman" panose="02020603050405020304" pitchFamily="18" charset="0"/>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r>
                        <a:rPr lang="ru-RU" sz="2000">
                          <a:effectLst/>
                          <a:latin typeface="Times New Roman" panose="02020603050405020304" pitchFamily="18" charset="0"/>
                          <a:ea typeface="Microsoft Sans Serif" panose="020B0604020202020204" pitchFamily="34" charset="0"/>
                          <a:cs typeface="Times New Roman" panose="02020603050405020304" pitchFamily="18" charset="0"/>
                        </a:rPr>
                        <a:t>Дисконти­рованный</a:t>
                      </a:r>
                      <a:endParaRPr lang="ru-RU" sz="1200">
                        <a:effectLst/>
                        <a:latin typeface="Verdana" panose="020B0604030504040204" pitchFamily="34" charset="0"/>
                        <a:ea typeface="Microsoft Sans Serif" panose="020B0604020202020204" pitchFamily="34" charset="0"/>
                        <a:cs typeface="Times New Roman" panose="02020603050405020304" pitchFamily="18" charset="0"/>
                      </a:endParaRPr>
                    </a:p>
                    <a:p>
                      <a:pPr>
                        <a:spcAft>
                          <a:spcPts val="0"/>
                        </a:spcAft>
                      </a:pPr>
                      <a:r>
                        <a:rPr lang="ru-RU" sz="2000">
                          <a:effectLst/>
                          <a:latin typeface="Times New Roman" panose="02020603050405020304" pitchFamily="18" charset="0"/>
                          <a:ea typeface="Microsoft Sans Serif" panose="020B0604020202020204" pitchFamily="34" charset="0"/>
                          <a:cs typeface="Times New Roman" panose="02020603050405020304" pitchFamily="18" charset="0"/>
                        </a:rPr>
                        <a:t>чистый денежный</a:t>
                      </a:r>
                      <a:endParaRPr lang="ru-RU" sz="1200">
                        <a:effectLst/>
                        <a:latin typeface="Verdana" panose="020B0604030504040204" pitchFamily="34" charset="0"/>
                        <a:ea typeface="Microsoft Sans Serif" panose="020B0604020202020204" pitchFamily="34" charset="0"/>
                        <a:cs typeface="Times New Roman" panose="02020603050405020304" pitchFamily="18" charset="0"/>
                      </a:endParaRPr>
                    </a:p>
                    <a:p>
                      <a:pPr>
                        <a:spcAft>
                          <a:spcPts val="0"/>
                        </a:spcAft>
                      </a:pPr>
                      <a:r>
                        <a:rPr lang="ru-RU" sz="2000">
                          <a:effectLst/>
                          <a:latin typeface="Times New Roman" panose="02020603050405020304" pitchFamily="18" charset="0"/>
                          <a:ea typeface="Microsoft Sans Serif" panose="020B0604020202020204" pitchFamily="34" charset="0"/>
                          <a:cs typeface="Times New Roman" panose="02020603050405020304" pitchFamily="18" charset="0"/>
                        </a:rPr>
                        <a:t>поток, </a:t>
                      </a:r>
                      <a:r>
                        <a:rPr lang="en-US" sz="2000" i="1">
                          <a:effectLst/>
                          <a:latin typeface="Times New Roman" panose="02020603050405020304" pitchFamily="18" charset="0"/>
                          <a:ea typeface="Microsoft Sans Serif" panose="020B0604020202020204" pitchFamily="34" charset="0"/>
                          <a:cs typeface="Times New Roman" panose="02020603050405020304" pitchFamily="18" charset="0"/>
                        </a:rPr>
                        <a:t>NCF</a:t>
                      </a:r>
                      <a:r>
                        <a:rPr lang="en-US" sz="2000">
                          <a:effectLst/>
                          <a:latin typeface="Times New Roman" panose="02020603050405020304" pitchFamily="18" charset="0"/>
                          <a:ea typeface="Microsoft Sans Serif" panose="020B0604020202020204" pitchFamily="34" charset="0"/>
                          <a:cs typeface="Times New Roman" panose="02020603050405020304" pitchFamily="18" charset="0"/>
                        </a:rPr>
                        <a:t>t</a:t>
                      </a:r>
                      <a:r>
                        <a:rPr lang="ru-RU" sz="2000" i="1">
                          <a:effectLst/>
                          <a:latin typeface="Times New Roman" panose="02020603050405020304" pitchFamily="18" charset="0"/>
                          <a:ea typeface="Microsoft Sans Serif" panose="020B0604020202020204" pitchFamily="34" charset="0"/>
                          <a:cs typeface="Times New Roman" panose="02020603050405020304" pitchFamily="18" charset="0"/>
                        </a:rPr>
                        <a:t> х </a:t>
                      </a:r>
                      <a:r>
                        <a:rPr lang="en-US" sz="2000" i="1">
                          <a:effectLst/>
                          <a:latin typeface="Times New Roman" panose="02020603050405020304" pitchFamily="18" charset="0"/>
                          <a:ea typeface="Microsoft Sans Serif" panose="020B0604020202020204" pitchFamily="34" charset="0"/>
                          <a:cs typeface="Times New Roman" panose="02020603050405020304" pitchFamily="18" charset="0"/>
                        </a:rPr>
                        <a:t>kg</a:t>
                      </a:r>
                      <a:r>
                        <a:rPr lang="en-US" sz="2000">
                          <a:effectLst/>
                          <a:latin typeface="Times New Roman" panose="02020603050405020304" pitchFamily="18" charset="0"/>
                          <a:ea typeface="Microsoft Sans Serif" panose="020B0604020202020204" pitchFamily="34" charset="0"/>
                          <a:cs typeface="Times New Roman" panose="02020603050405020304" pitchFamily="18" charset="0"/>
                        </a:rPr>
                        <a:t>t</a:t>
                      </a:r>
                      <a:r>
                        <a:rPr lang="ru-RU" sz="2000">
                          <a:effectLst/>
                          <a:latin typeface="Times New Roman" panose="02020603050405020304" pitchFamily="18" charset="0"/>
                          <a:ea typeface="Microsoft Sans Serif" panose="020B0604020202020204" pitchFamily="34" charset="0"/>
                          <a:cs typeface="Times New Roman" panose="02020603050405020304" pitchFamily="18" charset="0"/>
                        </a:rPr>
                        <a:t>, млн руб.</a:t>
                      </a:r>
                      <a:endParaRPr lang="ru-RU" sz="1200">
                        <a:effectLst/>
                        <a:latin typeface="Verdana" panose="020B0604030504040204" pitchFamily="34" charset="0"/>
                        <a:ea typeface="Microsoft Sans Serif" panose="020B0604020202020204" pitchFamily="34" charset="0"/>
                        <a:cs typeface="Times New Roman" panose="02020603050405020304" pitchFamily="18" charset="0"/>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0"/>
                  </a:ext>
                </a:extLst>
              </a:tr>
              <a:tr h="343097">
                <a:tc>
                  <a:txBody>
                    <a:bodyPr/>
                    <a:lstStyle/>
                    <a:p>
                      <a:pPr>
                        <a:spcAft>
                          <a:spcPts val="0"/>
                        </a:spcAft>
                      </a:pPr>
                      <a:r>
                        <a:rPr lang="ru-RU" sz="2000">
                          <a:effectLst/>
                          <a:latin typeface="Times New Roman" panose="02020603050405020304" pitchFamily="18" charset="0"/>
                          <a:ea typeface="Microsoft Sans Serif" panose="020B0604020202020204" pitchFamily="34" charset="0"/>
                          <a:cs typeface="Times New Roman" panose="02020603050405020304" pitchFamily="18" charset="0"/>
                        </a:rPr>
                        <a:t>0</a:t>
                      </a:r>
                      <a:endParaRPr lang="ru-RU" sz="1200">
                        <a:effectLst/>
                        <a:latin typeface="Verdana" panose="020B0604030504040204" pitchFamily="34" charset="0"/>
                        <a:ea typeface="Microsoft Sans Serif" panose="020B0604020202020204" pitchFamily="34" charset="0"/>
                        <a:cs typeface="Times New Roman" panose="02020603050405020304" pitchFamily="18" charset="0"/>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r>
                        <a:rPr lang="ru-RU" sz="2000">
                          <a:effectLst/>
                          <a:latin typeface="Times New Roman" panose="02020603050405020304" pitchFamily="18" charset="0"/>
                          <a:ea typeface="Microsoft Sans Serif" panose="020B0604020202020204" pitchFamily="34" charset="0"/>
                          <a:cs typeface="Times New Roman" panose="02020603050405020304" pitchFamily="18" charset="0"/>
                        </a:rPr>
                        <a:t>700</a:t>
                      </a:r>
                      <a:endParaRPr lang="ru-RU" sz="1200">
                        <a:effectLst/>
                        <a:latin typeface="Verdana" panose="020B0604030504040204" pitchFamily="34" charset="0"/>
                        <a:ea typeface="Microsoft Sans Serif" panose="020B0604020202020204" pitchFamily="34" charset="0"/>
                        <a:cs typeface="Times New Roman" panose="02020603050405020304" pitchFamily="18" charset="0"/>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r>
                        <a:rPr lang="ru-RU" sz="2000">
                          <a:effectLst/>
                          <a:latin typeface="Times New Roman" panose="02020603050405020304" pitchFamily="18" charset="0"/>
                          <a:ea typeface="Microsoft Sans Serif" panose="020B0604020202020204" pitchFamily="34" charset="0"/>
                          <a:cs typeface="Times New Roman" panose="02020603050405020304" pitchFamily="18" charset="0"/>
                        </a:rPr>
                        <a:t>—</a:t>
                      </a:r>
                      <a:endParaRPr lang="ru-RU" sz="1200">
                        <a:effectLst/>
                        <a:latin typeface="Verdana" panose="020B0604030504040204" pitchFamily="34" charset="0"/>
                        <a:ea typeface="Microsoft Sans Serif" panose="020B0604020202020204" pitchFamily="34" charset="0"/>
                        <a:cs typeface="Times New Roman" panose="02020603050405020304" pitchFamily="18" charset="0"/>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r>
                        <a:rPr lang="ru-RU" sz="2000">
                          <a:effectLst/>
                          <a:latin typeface="Times New Roman" panose="02020603050405020304" pitchFamily="18" charset="0"/>
                          <a:ea typeface="Microsoft Sans Serif" panose="020B0604020202020204" pitchFamily="34" charset="0"/>
                          <a:cs typeface="Times New Roman" panose="02020603050405020304" pitchFamily="18" charset="0"/>
                        </a:rPr>
                        <a:t>—</a:t>
                      </a:r>
                      <a:endParaRPr lang="ru-RU" sz="1200">
                        <a:effectLst/>
                        <a:latin typeface="Verdana" panose="020B0604030504040204" pitchFamily="34" charset="0"/>
                        <a:ea typeface="Microsoft Sans Serif" panose="020B0604020202020204" pitchFamily="34" charset="0"/>
                        <a:cs typeface="Times New Roman" panose="02020603050405020304" pitchFamily="18" charset="0"/>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r>
                        <a:rPr lang="ru-RU" sz="2000">
                          <a:effectLst/>
                          <a:latin typeface="Times New Roman" panose="02020603050405020304" pitchFamily="18" charset="0"/>
                          <a:ea typeface="Microsoft Sans Serif" panose="020B0604020202020204" pitchFamily="34" charset="0"/>
                          <a:cs typeface="Times New Roman" panose="02020603050405020304" pitchFamily="18" charset="0"/>
                        </a:rPr>
                        <a:t>-700</a:t>
                      </a:r>
                      <a:endParaRPr lang="ru-RU" sz="1200">
                        <a:effectLst/>
                        <a:latin typeface="Verdana" panose="020B0604030504040204" pitchFamily="34" charset="0"/>
                        <a:ea typeface="Microsoft Sans Serif" panose="020B0604020202020204" pitchFamily="34" charset="0"/>
                        <a:cs typeface="Times New Roman" panose="02020603050405020304" pitchFamily="18" charset="0"/>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r h="343097">
                <a:tc>
                  <a:txBody>
                    <a:bodyPr/>
                    <a:lstStyle/>
                    <a:p>
                      <a:pPr>
                        <a:spcAft>
                          <a:spcPts val="0"/>
                        </a:spcAft>
                      </a:pPr>
                      <a:r>
                        <a:rPr lang="ru-RU" sz="2000">
                          <a:effectLst/>
                          <a:latin typeface="Times New Roman" panose="02020603050405020304" pitchFamily="18" charset="0"/>
                          <a:ea typeface="Microsoft Sans Serif" panose="020B0604020202020204" pitchFamily="34" charset="0"/>
                          <a:cs typeface="Times New Roman" panose="02020603050405020304" pitchFamily="18" charset="0"/>
                        </a:rPr>
                        <a:t>1</a:t>
                      </a:r>
                      <a:endParaRPr lang="ru-RU" sz="1200">
                        <a:effectLst/>
                        <a:latin typeface="Verdana" panose="020B0604030504040204" pitchFamily="34" charset="0"/>
                        <a:ea typeface="Microsoft Sans Serif" panose="020B0604020202020204" pitchFamily="34" charset="0"/>
                        <a:cs typeface="Times New Roman" panose="02020603050405020304" pitchFamily="18" charset="0"/>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r>
                        <a:rPr lang="ru-RU" sz="2000">
                          <a:effectLst/>
                          <a:latin typeface="Times New Roman" panose="02020603050405020304" pitchFamily="18" charset="0"/>
                          <a:ea typeface="Microsoft Sans Serif" panose="020B0604020202020204" pitchFamily="34" charset="0"/>
                          <a:cs typeface="Times New Roman" panose="02020603050405020304" pitchFamily="18" charset="0"/>
                        </a:rPr>
                        <a:t>—</a:t>
                      </a:r>
                      <a:endParaRPr lang="ru-RU" sz="1200">
                        <a:effectLst/>
                        <a:latin typeface="Verdana" panose="020B0604030504040204" pitchFamily="34" charset="0"/>
                        <a:ea typeface="Microsoft Sans Serif" panose="020B0604020202020204" pitchFamily="34" charset="0"/>
                        <a:cs typeface="Times New Roman" panose="02020603050405020304" pitchFamily="18" charset="0"/>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r>
                        <a:rPr lang="ru-RU" sz="2000">
                          <a:effectLst/>
                          <a:latin typeface="Times New Roman" panose="02020603050405020304" pitchFamily="18" charset="0"/>
                          <a:ea typeface="Microsoft Sans Serif" panose="020B0604020202020204" pitchFamily="34" charset="0"/>
                          <a:cs typeface="Times New Roman" panose="02020603050405020304" pitchFamily="18" charset="0"/>
                        </a:rPr>
                        <a:t>200</a:t>
                      </a:r>
                      <a:endParaRPr lang="ru-RU" sz="1200">
                        <a:effectLst/>
                        <a:latin typeface="Verdana" panose="020B0604030504040204" pitchFamily="34" charset="0"/>
                        <a:ea typeface="Microsoft Sans Serif" panose="020B0604020202020204" pitchFamily="34" charset="0"/>
                        <a:cs typeface="Times New Roman" panose="02020603050405020304" pitchFamily="18" charset="0"/>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r>
                        <a:rPr lang="ru-RU" sz="2000">
                          <a:effectLst/>
                          <a:latin typeface="Times New Roman" panose="02020603050405020304" pitchFamily="18" charset="0"/>
                          <a:ea typeface="Microsoft Sans Serif" panose="020B0604020202020204" pitchFamily="34" charset="0"/>
                          <a:cs typeface="Times New Roman" panose="02020603050405020304" pitchFamily="18" charset="0"/>
                        </a:rPr>
                        <a:t>0,8772</a:t>
                      </a:r>
                      <a:endParaRPr lang="ru-RU" sz="1200">
                        <a:effectLst/>
                        <a:latin typeface="Verdana" panose="020B0604030504040204" pitchFamily="34" charset="0"/>
                        <a:ea typeface="Microsoft Sans Serif" panose="020B0604020202020204" pitchFamily="34" charset="0"/>
                        <a:cs typeface="Times New Roman" panose="02020603050405020304" pitchFamily="18" charset="0"/>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r>
                        <a:rPr lang="ru-RU" sz="2000">
                          <a:effectLst/>
                          <a:latin typeface="Times New Roman" panose="02020603050405020304" pitchFamily="18" charset="0"/>
                          <a:ea typeface="Microsoft Sans Serif" panose="020B0604020202020204" pitchFamily="34" charset="0"/>
                          <a:cs typeface="Times New Roman" panose="02020603050405020304" pitchFamily="18" charset="0"/>
                        </a:rPr>
                        <a:t>175,4</a:t>
                      </a:r>
                      <a:endParaRPr lang="ru-RU" sz="1200">
                        <a:effectLst/>
                        <a:latin typeface="Verdana" panose="020B0604030504040204" pitchFamily="34" charset="0"/>
                        <a:ea typeface="Microsoft Sans Serif" panose="020B0604020202020204" pitchFamily="34" charset="0"/>
                        <a:cs typeface="Times New Roman" panose="02020603050405020304" pitchFamily="18" charset="0"/>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r h="343097">
                <a:tc>
                  <a:txBody>
                    <a:bodyPr/>
                    <a:lstStyle/>
                    <a:p>
                      <a:pPr>
                        <a:spcAft>
                          <a:spcPts val="0"/>
                        </a:spcAft>
                      </a:pPr>
                      <a:r>
                        <a:rPr lang="ru-RU" sz="2000">
                          <a:effectLst/>
                          <a:latin typeface="Times New Roman" panose="02020603050405020304" pitchFamily="18" charset="0"/>
                          <a:ea typeface="Microsoft Sans Serif" panose="020B0604020202020204" pitchFamily="34" charset="0"/>
                          <a:cs typeface="Times New Roman" panose="02020603050405020304" pitchFamily="18" charset="0"/>
                        </a:rPr>
                        <a:t>2</a:t>
                      </a:r>
                      <a:endParaRPr lang="ru-RU" sz="1200">
                        <a:effectLst/>
                        <a:latin typeface="Verdana" panose="020B0604030504040204" pitchFamily="34" charset="0"/>
                        <a:ea typeface="Microsoft Sans Serif" panose="020B0604020202020204" pitchFamily="34" charset="0"/>
                        <a:cs typeface="Times New Roman" panose="02020603050405020304" pitchFamily="18" charset="0"/>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r>
                        <a:rPr lang="ru-RU" sz="2000">
                          <a:effectLst/>
                          <a:latin typeface="Times New Roman" panose="02020603050405020304" pitchFamily="18" charset="0"/>
                          <a:ea typeface="Microsoft Sans Serif" panose="020B0604020202020204" pitchFamily="34" charset="0"/>
                          <a:cs typeface="Times New Roman" panose="02020603050405020304" pitchFamily="18" charset="0"/>
                        </a:rPr>
                        <a:t>—</a:t>
                      </a:r>
                      <a:endParaRPr lang="ru-RU" sz="1200">
                        <a:effectLst/>
                        <a:latin typeface="Verdana" panose="020B0604030504040204" pitchFamily="34" charset="0"/>
                        <a:ea typeface="Microsoft Sans Serif" panose="020B0604020202020204" pitchFamily="34" charset="0"/>
                        <a:cs typeface="Times New Roman" panose="02020603050405020304" pitchFamily="18" charset="0"/>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r>
                        <a:rPr lang="ru-RU" sz="2000">
                          <a:effectLst/>
                          <a:latin typeface="Times New Roman" panose="02020603050405020304" pitchFamily="18" charset="0"/>
                          <a:ea typeface="Microsoft Sans Serif" panose="020B0604020202020204" pitchFamily="34" charset="0"/>
                          <a:cs typeface="Times New Roman" panose="02020603050405020304" pitchFamily="18" charset="0"/>
                        </a:rPr>
                        <a:t>300</a:t>
                      </a:r>
                      <a:endParaRPr lang="ru-RU" sz="1200">
                        <a:effectLst/>
                        <a:latin typeface="Verdana" panose="020B0604030504040204" pitchFamily="34" charset="0"/>
                        <a:ea typeface="Microsoft Sans Serif" panose="020B0604020202020204" pitchFamily="34" charset="0"/>
                        <a:cs typeface="Times New Roman" panose="02020603050405020304" pitchFamily="18" charset="0"/>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r>
                        <a:rPr lang="ru-RU" sz="2000">
                          <a:effectLst/>
                          <a:latin typeface="Times New Roman" panose="02020603050405020304" pitchFamily="18" charset="0"/>
                          <a:ea typeface="Microsoft Sans Serif" panose="020B0604020202020204" pitchFamily="34" charset="0"/>
                          <a:cs typeface="Times New Roman" panose="02020603050405020304" pitchFamily="18" charset="0"/>
                        </a:rPr>
                        <a:t>0,7695</a:t>
                      </a:r>
                      <a:endParaRPr lang="ru-RU" sz="1200">
                        <a:effectLst/>
                        <a:latin typeface="Verdana" panose="020B0604030504040204" pitchFamily="34" charset="0"/>
                        <a:ea typeface="Microsoft Sans Serif" panose="020B0604020202020204" pitchFamily="34" charset="0"/>
                        <a:cs typeface="Times New Roman" panose="02020603050405020304" pitchFamily="18" charset="0"/>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r>
                        <a:rPr lang="ru-RU" sz="2000">
                          <a:effectLst/>
                          <a:latin typeface="Times New Roman" panose="02020603050405020304" pitchFamily="18" charset="0"/>
                          <a:ea typeface="Microsoft Sans Serif" panose="020B0604020202020204" pitchFamily="34" charset="0"/>
                          <a:cs typeface="Times New Roman" panose="02020603050405020304" pitchFamily="18" charset="0"/>
                        </a:rPr>
                        <a:t>230,9</a:t>
                      </a:r>
                      <a:endParaRPr lang="ru-RU" sz="1200">
                        <a:effectLst/>
                        <a:latin typeface="Verdana" panose="020B0604030504040204" pitchFamily="34" charset="0"/>
                        <a:ea typeface="Microsoft Sans Serif" panose="020B0604020202020204" pitchFamily="34" charset="0"/>
                        <a:cs typeface="Times New Roman" panose="02020603050405020304" pitchFamily="18" charset="0"/>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3"/>
                  </a:ext>
                </a:extLst>
              </a:tr>
              <a:tr h="343097">
                <a:tc>
                  <a:txBody>
                    <a:bodyPr/>
                    <a:lstStyle/>
                    <a:p>
                      <a:pPr>
                        <a:spcAft>
                          <a:spcPts val="0"/>
                        </a:spcAft>
                      </a:pPr>
                      <a:r>
                        <a:rPr lang="ru-RU" sz="2000">
                          <a:effectLst/>
                          <a:latin typeface="Times New Roman" panose="02020603050405020304" pitchFamily="18" charset="0"/>
                          <a:ea typeface="Microsoft Sans Serif" panose="020B0604020202020204" pitchFamily="34" charset="0"/>
                          <a:cs typeface="Times New Roman" panose="02020603050405020304" pitchFamily="18" charset="0"/>
                        </a:rPr>
                        <a:t>3</a:t>
                      </a:r>
                      <a:endParaRPr lang="ru-RU" sz="1200">
                        <a:effectLst/>
                        <a:latin typeface="Verdana" panose="020B0604030504040204" pitchFamily="34" charset="0"/>
                        <a:ea typeface="Microsoft Sans Serif" panose="020B0604020202020204" pitchFamily="34" charset="0"/>
                        <a:cs typeface="Times New Roman" panose="02020603050405020304" pitchFamily="18" charset="0"/>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r>
                        <a:rPr lang="ru-RU" sz="2000">
                          <a:effectLst/>
                          <a:latin typeface="Times New Roman" panose="02020603050405020304" pitchFamily="18" charset="0"/>
                          <a:ea typeface="Microsoft Sans Serif" panose="020B0604020202020204" pitchFamily="34" charset="0"/>
                          <a:cs typeface="Times New Roman" panose="02020603050405020304" pitchFamily="18" charset="0"/>
                        </a:rPr>
                        <a:t>—</a:t>
                      </a:r>
                      <a:endParaRPr lang="ru-RU" sz="1200">
                        <a:effectLst/>
                        <a:latin typeface="Verdana" panose="020B0604030504040204" pitchFamily="34" charset="0"/>
                        <a:ea typeface="Microsoft Sans Serif" panose="020B0604020202020204" pitchFamily="34" charset="0"/>
                        <a:cs typeface="Times New Roman" panose="02020603050405020304" pitchFamily="18" charset="0"/>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r>
                        <a:rPr lang="ru-RU" sz="2000">
                          <a:effectLst/>
                          <a:latin typeface="Times New Roman" panose="02020603050405020304" pitchFamily="18" charset="0"/>
                          <a:ea typeface="Microsoft Sans Serif" panose="020B0604020202020204" pitchFamily="34" charset="0"/>
                          <a:cs typeface="Times New Roman" panose="02020603050405020304" pitchFamily="18" charset="0"/>
                        </a:rPr>
                        <a:t>300</a:t>
                      </a:r>
                      <a:endParaRPr lang="ru-RU" sz="1200">
                        <a:effectLst/>
                        <a:latin typeface="Verdana" panose="020B0604030504040204" pitchFamily="34" charset="0"/>
                        <a:ea typeface="Microsoft Sans Serif" panose="020B0604020202020204" pitchFamily="34" charset="0"/>
                        <a:cs typeface="Times New Roman" panose="02020603050405020304" pitchFamily="18" charset="0"/>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r>
                        <a:rPr lang="ru-RU" sz="2000">
                          <a:effectLst/>
                          <a:latin typeface="Times New Roman" panose="02020603050405020304" pitchFamily="18" charset="0"/>
                          <a:ea typeface="Microsoft Sans Serif" panose="020B0604020202020204" pitchFamily="34" charset="0"/>
                          <a:cs typeface="Times New Roman" panose="02020603050405020304" pitchFamily="18" charset="0"/>
                        </a:rPr>
                        <a:t>0,6750</a:t>
                      </a:r>
                      <a:endParaRPr lang="ru-RU" sz="1200">
                        <a:effectLst/>
                        <a:latin typeface="Verdana" panose="020B0604030504040204" pitchFamily="34" charset="0"/>
                        <a:ea typeface="Microsoft Sans Serif" panose="020B0604020202020204" pitchFamily="34" charset="0"/>
                        <a:cs typeface="Times New Roman" panose="02020603050405020304" pitchFamily="18" charset="0"/>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r>
                        <a:rPr lang="ru-RU" sz="2000">
                          <a:effectLst/>
                          <a:latin typeface="Times New Roman" panose="02020603050405020304" pitchFamily="18" charset="0"/>
                          <a:ea typeface="Microsoft Sans Serif" panose="020B0604020202020204" pitchFamily="34" charset="0"/>
                          <a:cs typeface="Times New Roman" panose="02020603050405020304" pitchFamily="18" charset="0"/>
                        </a:rPr>
                        <a:t>202,5</a:t>
                      </a:r>
                      <a:endParaRPr lang="ru-RU" sz="1200">
                        <a:effectLst/>
                        <a:latin typeface="Verdana" panose="020B0604030504040204" pitchFamily="34" charset="0"/>
                        <a:ea typeface="Microsoft Sans Serif" panose="020B0604020202020204" pitchFamily="34" charset="0"/>
                        <a:cs typeface="Times New Roman" panose="02020603050405020304" pitchFamily="18" charset="0"/>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4"/>
                  </a:ext>
                </a:extLst>
              </a:tr>
              <a:tr h="343097">
                <a:tc>
                  <a:txBody>
                    <a:bodyPr/>
                    <a:lstStyle/>
                    <a:p>
                      <a:pPr>
                        <a:spcAft>
                          <a:spcPts val="0"/>
                        </a:spcAft>
                      </a:pPr>
                      <a:r>
                        <a:rPr lang="ru-RU" sz="2000">
                          <a:effectLst/>
                          <a:latin typeface="Times New Roman" panose="02020603050405020304" pitchFamily="18" charset="0"/>
                          <a:ea typeface="Microsoft Sans Serif" panose="020B0604020202020204" pitchFamily="34" charset="0"/>
                          <a:cs typeface="Times New Roman" panose="02020603050405020304" pitchFamily="18" charset="0"/>
                        </a:rPr>
                        <a:t>4</a:t>
                      </a:r>
                      <a:endParaRPr lang="ru-RU" sz="1200">
                        <a:effectLst/>
                        <a:latin typeface="Verdana" panose="020B0604030504040204" pitchFamily="34" charset="0"/>
                        <a:ea typeface="Microsoft Sans Serif" panose="020B0604020202020204" pitchFamily="34" charset="0"/>
                        <a:cs typeface="Times New Roman" panose="02020603050405020304" pitchFamily="18" charset="0"/>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r>
                        <a:rPr lang="ru-RU" sz="2000">
                          <a:effectLst/>
                          <a:latin typeface="Times New Roman" panose="02020603050405020304" pitchFamily="18" charset="0"/>
                          <a:ea typeface="Microsoft Sans Serif" panose="020B0604020202020204" pitchFamily="34" charset="0"/>
                          <a:cs typeface="Times New Roman" panose="02020603050405020304" pitchFamily="18" charset="0"/>
                        </a:rPr>
                        <a:t>—</a:t>
                      </a:r>
                      <a:endParaRPr lang="ru-RU" sz="1200">
                        <a:effectLst/>
                        <a:latin typeface="Verdana" panose="020B0604030504040204" pitchFamily="34" charset="0"/>
                        <a:ea typeface="Microsoft Sans Serif" panose="020B0604020202020204" pitchFamily="34" charset="0"/>
                        <a:cs typeface="Times New Roman" panose="02020603050405020304" pitchFamily="18" charset="0"/>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r>
                        <a:rPr lang="ru-RU" sz="2000">
                          <a:effectLst/>
                          <a:latin typeface="Times New Roman" panose="02020603050405020304" pitchFamily="18" charset="0"/>
                          <a:ea typeface="Microsoft Sans Serif" panose="020B0604020202020204" pitchFamily="34" charset="0"/>
                          <a:cs typeface="Times New Roman" panose="02020603050405020304" pitchFamily="18" charset="0"/>
                        </a:rPr>
                        <a:t>200</a:t>
                      </a:r>
                      <a:endParaRPr lang="ru-RU" sz="1200">
                        <a:effectLst/>
                        <a:latin typeface="Verdana" panose="020B0604030504040204" pitchFamily="34" charset="0"/>
                        <a:ea typeface="Microsoft Sans Serif" panose="020B0604020202020204" pitchFamily="34" charset="0"/>
                        <a:cs typeface="Times New Roman" panose="02020603050405020304" pitchFamily="18" charset="0"/>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r>
                        <a:rPr lang="ru-RU" sz="2000">
                          <a:effectLst/>
                          <a:latin typeface="Times New Roman" panose="02020603050405020304" pitchFamily="18" charset="0"/>
                          <a:ea typeface="Microsoft Sans Serif" panose="020B0604020202020204" pitchFamily="34" charset="0"/>
                          <a:cs typeface="Times New Roman" panose="02020603050405020304" pitchFamily="18" charset="0"/>
                        </a:rPr>
                        <a:t>0,5921</a:t>
                      </a:r>
                      <a:endParaRPr lang="ru-RU" sz="1200">
                        <a:effectLst/>
                        <a:latin typeface="Verdana" panose="020B0604030504040204" pitchFamily="34" charset="0"/>
                        <a:ea typeface="Microsoft Sans Serif" panose="020B0604020202020204" pitchFamily="34" charset="0"/>
                        <a:cs typeface="Times New Roman" panose="02020603050405020304" pitchFamily="18" charset="0"/>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r>
                        <a:rPr lang="ru-RU" sz="2000">
                          <a:effectLst/>
                          <a:latin typeface="Times New Roman" panose="02020603050405020304" pitchFamily="18" charset="0"/>
                          <a:ea typeface="Microsoft Sans Serif" panose="020B0604020202020204" pitchFamily="34" charset="0"/>
                          <a:cs typeface="Times New Roman" panose="02020603050405020304" pitchFamily="18" charset="0"/>
                        </a:rPr>
                        <a:t>118,4</a:t>
                      </a:r>
                      <a:endParaRPr lang="ru-RU" sz="1200">
                        <a:effectLst/>
                        <a:latin typeface="Verdana" panose="020B0604030504040204" pitchFamily="34" charset="0"/>
                        <a:ea typeface="Microsoft Sans Serif" panose="020B0604020202020204" pitchFamily="34" charset="0"/>
                        <a:cs typeface="Times New Roman" panose="02020603050405020304" pitchFamily="18" charset="0"/>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5"/>
                  </a:ext>
                </a:extLst>
              </a:tr>
              <a:tr h="343097">
                <a:tc>
                  <a:txBody>
                    <a:bodyPr/>
                    <a:lstStyle/>
                    <a:p>
                      <a:pPr>
                        <a:spcAft>
                          <a:spcPts val="0"/>
                        </a:spcAft>
                      </a:pPr>
                      <a:r>
                        <a:rPr lang="ru-RU" sz="2000">
                          <a:effectLst/>
                          <a:latin typeface="Times New Roman" panose="02020603050405020304" pitchFamily="18" charset="0"/>
                          <a:ea typeface="Microsoft Sans Serif" panose="020B0604020202020204" pitchFamily="34" charset="0"/>
                          <a:cs typeface="Times New Roman" panose="02020603050405020304" pitchFamily="18" charset="0"/>
                        </a:rPr>
                        <a:t>5</a:t>
                      </a:r>
                      <a:endParaRPr lang="ru-RU" sz="1200">
                        <a:effectLst/>
                        <a:latin typeface="Verdana" panose="020B0604030504040204" pitchFamily="34" charset="0"/>
                        <a:ea typeface="Microsoft Sans Serif" panose="020B0604020202020204" pitchFamily="34" charset="0"/>
                        <a:cs typeface="Times New Roman" panose="02020603050405020304" pitchFamily="18" charset="0"/>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r>
                        <a:rPr lang="ru-RU" sz="2000">
                          <a:effectLst/>
                          <a:latin typeface="Times New Roman" panose="02020603050405020304" pitchFamily="18" charset="0"/>
                          <a:ea typeface="Microsoft Sans Serif" panose="020B0604020202020204" pitchFamily="34" charset="0"/>
                          <a:cs typeface="Times New Roman" panose="02020603050405020304" pitchFamily="18" charset="0"/>
                        </a:rPr>
                        <a:t>—</a:t>
                      </a:r>
                      <a:endParaRPr lang="ru-RU" sz="1200">
                        <a:effectLst/>
                        <a:latin typeface="Verdana" panose="020B0604030504040204" pitchFamily="34" charset="0"/>
                        <a:ea typeface="Microsoft Sans Serif" panose="020B0604020202020204" pitchFamily="34" charset="0"/>
                        <a:cs typeface="Times New Roman" panose="02020603050405020304" pitchFamily="18" charset="0"/>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r>
                        <a:rPr lang="ru-RU" sz="2000">
                          <a:effectLst/>
                          <a:latin typeface="Times New Roman" panose="02020603050405020304" pitchFamily="18" charset="0"/>
                          <a:ea typeface="Microsoft Sans Serif" panose="020B0604020202020204" pitchFamily="34" charset="0"/>
                          <a:cs typeface="Times New Roman" panose="02020603050405020304" pitchFamily="18" charset="0"/>
                        </a:rPr>
                        <a:t>100</a:t>
                      </a:r>
                      <a:endParaRPr lang="ru-RU" sz="1200">
                        <a:effectLst/>
                        <a:latin typeface="Verdana" panose="020B0604030504040204" pitchFamily="34" charset="0"/>
                        <a:ea typeface="Microsoft Sans Serif" panose="020B0604020202020204" pitchFamily="34" charset="0"/>
                        <a:cs typeface="Times New Roman" panose="02020603050405020304" pitchFamily="18" charset="0"/>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r>
                        <a:rPr lang="ru-RU" sz="2000">
                          <a:effectLst/>
                          <a:latin typeface="Times New Roman" panose="02020603050405020304" pitchFamily="18" charset="0"/>
                          <a:ea typeface="Microsoft Sans Serif" panose="020B0604020202020204" pitchFamily="34" charset="0"/>
                          <a:cs typeface="Times New Roman" panose="02020603050405020304" pitchFamily="18" charset="0"/>
                        </a:rPr>
                        <a:t>0,5194</a:t>
                      </a:r>
                      <a:endParaRPr lang="ru-RU" sz="1200">
                        <a:effectLst/>
                        <a:latin typeface="Verdana" panose="020B0604030504040204" pitchFamily="34" charset="0"/>
                        <a:ea typeface="Microsoft Sans Serif" panose="020B0604020202020204" pitchFamily="34" charset="0"/>
                        <a:cs typeface="Times New Roman" panose="02020603050405020304" pitchFamily="18" charset="0"/>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r>
                        <a:rPr lang="ru-RU" sz="2000">
                          <a:effectLst/>
                          <a:latin typeface="Times New Roman" panose="02020603050405020304" pitchFamily="18" charset="0"/>
                          <a:ea typeface="Microsoft Sans Serif" panose="020B0604020202020204" pitchFamily="34" charset="0"/>
                          <a:cs typeface="Times New Roman" panose="02020603050405020304" pitchFamily="18" charset="0"/>
                        </a:rPr>
                        <a:t>51,9</a:t>
                      </a:r>
                      <a:endParaRPr lang="ru-RU" sz="1200">
                        <a:effectLst/>
                        <a:latin typeface="Verdana" panose="020B0604030504040204" pitchFamily="34" charset="0"/>
                        <a:ea typeface="Microsoft Sans Serif" panose="020B0604020202020204" pitchFamily="34" charset="0"/>
                        <a:cs typeface="Times New Roman" panose="02020603050405020304" pitchFamily="18" charset="0"/>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6"/>
                  </a:ext>
                </a:extLst>
              </a:tr>
              <a:tr h="1715485">
                <a:tc>
                  <a:txBody>
                    <a:bodyPr/>
                    <a:lstStyle/>
                    <a:p>
                      <a:pPr>
                        <a:spcAft>
                          <a:spcPts val="0"/>
                        </a:spcAft>
                      </a:pPr>
                      <a:r>
                        <a:rPr lang="ru-RU" sz="2000">
                          <a:effectLst/>
                          <a:latin typeface="Times New Roman" panose="02020603050405020304" pitchFamily="18" charset="0"/>
                          <a:ea typeface="Microsoft Sans Serif" panose="020B0604020202020204" pitchFamily="34" charset="0"/>
                          <a:cs typeface="Times New Roman" panose="02020603050405020304" pitchFamily="18" charset="0"/>
                        </a:rPr>
                        <a:t>Чистая дисконти­рованная стоимость, </a:t>
                      </a:r>
                      <a:r>
                        <a:rPr lang="en-US" sz="2000" i="1">
                          <a:effectLst/>
                          <a:latin typeface="Times New Roman" panose="02020603050405020304" pitchFamily="18" charset="0"/>
                          <a:ea typeface="Microsoft Sans Serif" panose="020B0604020202020204" pitchFamily="34" charset="0"/>
                          <a:cs typeface="Times New Roman" panose="02020603050405020304" pitchFamily="18" charset="0"/>
                        </a:rPr>
                        <a:t>NPV</a:t>
                      </a:r>
                      <a:endParaRPr lang="ru-RU" sz="1200">
                        <a:effectLst/>
                        <a:latin typeface="Verdana" panose="020B0604030504040204" pitchFamily="34" charset="0"/>
                        <a:ea typeface="Microsoft Sans Serif" panose="020B0604020202020204" pitchFamily="34" charset="0"/>
                        <a:cs typeface="Times New Roman" panose="02020603050405020304" pitchFamily="18" charset="0"/>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r>
                        <a:rPr lang="ru-RU" sz="2000">
                          <a:effectLst/>
                          <a:latin typeface="Times New Roman" panose="02020603050405020304" pitchFamily="18" charset="0"/>
                          <a:ea typeface="Microsoft Sans Serif" panose="020B0604020202020204" pitchFamily="34" charset="0"/>
                          <a:cs typeface="Times New Roman" panose="02020603050405020304" pitchFamily="18" charset="0"/>
                        </a:rPr>
                        <a:t> </a:t>
                      </a:r>
                      <a:endParaRPr lang="ru-RU" sz="1200">
                        <a:effectLst/>
                        <a:latin typeface="Verdana" panose="020B0604030504040204" pitchFamily="34" charset="0"/>
                        <a:ea typeface="Microsoft Sans Serif" panose="020B0604020202020204" pitchFamily="34" charset="0"/>
                        <a:cs typeface="Times New Roman" panose="02020603050405020304" pitchFamily="18" charset="0"/>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r>
                        <a:rPr lang="ru-RU" sz="2000">
                          <a:effectLst/>
                          <a:latin typeface="Times New Roman" panose="02020603050405020304" pitchFamily="18" charset="0"/>
                          <a:ea typeface="Microsoft Sans Serif" panose="020B0604020202020204" pitchFamily="34" charset="0"/>
                          <a:cs typeface="Times New Roman" panose="02020603050405020304" pitchFamily="18" charset="0"/>
                        </a:rPr>
                        <a:t> </a:t>
                      </a:r>
                      <a:endParaRPr lang="ru-RU" sz="1200">
                        <a:effectLst/>
                        <a:latin typeface="Verdana" panose="020B0604030504040204" pitchFamily="34" charset="0"/>
                        <a:ea typeface="Microsoft Sans Serif" panose="020B0604020202020204" pitchFamily="34" charset="0"/>
                        <a:cs typeface="Times New Roman" panose="02020603050405020304" pitchFamily="18" charset="0"/>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r>
                        <a:rPr lang="ru-RU" sz="2000">
                          <a:effectLst/>
                          <a:latin typeface="Times New Roman" panose="02020603050405020304" pitchFamily="18" charset="0"/>
                          <a:ea typeface="Microsoft Sans Serif" panose="020B0604020202020204" pitchFamily="34" charset="0"/>
                          <a:cs typeface="Times New Roman" panose="02020603050405020304" pitchFamily="18" charset="0"/>
                        </a:rPr>
                        <a:t> </a:t>
                      </a:r>
                      <a:endParaRPr lang="ru-RU" sz="1200">
                        <a:effectLst/>
                        <a:latin typeface="Verdana" panose="020B0604030504040204" pitchFamily="34" charset="0"/>
                        <a:ea typeface="Microsoft Sans Serif" panose="020B0604020202020204" pitchFamily="34" charset="0"/>
                        <a:cs typeface="Times New Roman" panose="02020603050405020304" pitchFamily="18" charset="0"/>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r>
                        <a:rPr lang="ru-RU" sz="2000" dirty="0">
                          <a:effectLst/>
                          <a:latin typeface="Times New Roman" panose="02020603050405020304" pitchFamily="18" charset="0"/>
                          <a:ea typeface="Microsoft Sans Serif" panose="020B0604020202020204" pitchFamily="34" charset="0"/>
                          <a:cs typeface="Times New Roman" panose="02020603050405020304" pitchFamily="18" charset="0"/>
                        </a:rPr>
                        <a:t>79,2</a:t>
                      </a:r>
                      <a:endParaRPr lang="ru-RU" sz="1200" dirty="0">
                        <a:effectLst/>
                        <a:latin typeface="Verdana" panose="020B0604030504040204" pitchFamily="34" charset="0"/>
                        <a:ea typeface="Microsoft Sans Serif" panose="020B0604020202020204" pitchFamily="34" charset="0"/>
                        <a:cs typeface="Times New Roman" panose="02020603050405020304" pitchFamily="18" charset="0"/>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7"/>
                  </a:ext>
                </a:extLst>
              </a:tr>
            </a:tbl>
          </a:graphicData>
        </a:graphic>
      </p:graphicFrame>
      <p:sp>
        <p:nvSpPr>
          <p:cNvPr id="4" name="Прямоугольник 3"/>
          <p:cNvSpPr/>
          <p:nvPr/>
        </p:nvSpPr>
        <p:spPr>
          <a:xfrm>
            <a:off x="827584" y="260648"/>
            <a:ext cx="2653996" cy="415498"/>
          </a:xfrm>
          <a:prstGeom prst="rect">
            <a:avLst/>
          </a:prstGeom>
        </p:spPr>
        <p:txBody>
          <a:bodyPr wrap="none">
            <a:spAutoFit/>
          </a:bodyPr>
          <a:lstStyle/>
          <a:p>
            <a:pPr algn="just">
              <a:lnSpc>
                <a:spcPct val="150000"/>
              </a:lnSpc>
              <a:spcAft>
                <a:spcPts val="0"/>
              </a:spcAft>
            </a:pPr>
            <a:r>
              <a:rPr lang="ru-RU" sz="1400" dirty="0">
                <a:latin typeface="Times New Roman" panose="02020603050405020304" pitchFamily="18" charset="0"/>
                <a:ea typeface="Microsoft Sans Serif" panose="020B0604020202020204" pitchFamily="34" charset="0"/>
                <a:cs typeface="Times New Roman" panose="02020603050405020304" pitchFamily="18" charset="0"/>
              </a:rPr>
              <a:t>Решение приводится в таблице. </a:t>
            </a:r>
            <a:endParaRPr lang="ru-RU" sz="1000" dirty="0">
              <a:effectLst/>
              <a:latin typeface="Verdana" panose="020B0604030504040204" pitchFamily="34" charset="0"/>
              <a:ea typeface="Microsoft Sans Serif"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4265739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51520" y="188640"/>
            <a:ext cx="8568952" cy="6408712"/>
          </a:xfrm>
        </p:spPr>
        <p:txBody>
          <a:bodyPr>
            <a:normAutofit/>
          </a:bodyPr>
          <a:lstStyle/>
          <a:p>
            <a:pPr algn="ctr"/>
            <a:endParaRPr lang="ru-RU" sz="2000" dirty="0"/>
          </a:p>
        </p:txBody>
      </p:sp>
      <p:sp>
        <p:nvSpPr>
          <p:cNvPr id="2" name="Прямоугольник 1"/>
          <p:cNvSpPr/>
          <p:nvPr/>
        </p:nvSpPr>
        <p:spPr>
          <a:xfrm>
            <a:off x="251520" y="548680"/>
            <a:ext cx="8568952" cy="5262979"/>
          </a:xfrm>
          <a:prstGeom prst="rect">
            <a:avLst/>
          </a:prstGeom>
        </p:spPr>
        <p:txBody>
          <a:bodyPr wrap="square">
            <a:spAutoFit/>
          </a:bodyPr>
          <a:lstStyle/>
          <a:p>
            <a:pPr algn="ctr">
              <a:lnSpc>
                <a:spcPct val="150000"/>
              </a:lnSpc>
              <a:spcAft>
                <a:spcPts val="0"/>
              </a:spcAft>
            </a:pPr>
            <a:r>
              <a:rPr lang="ru-RU" sz="1600" b="1" dirty="0">
                <a:latin typeface="Times New Roman" panose="02020603050405020304" pitchFamily="18" charset="0"/>
                <a:ea typeface="Microsoft Sans Serif" panose="020B0604020202020204" pitchFamily="34" charset="0"/>
                <a:cs typeface="Times New Roman" panose="02020603050405020304" pitchFamily="18" charset="0"/>
              </a:rPr>
              <a:t>5.1. Эффекты и индикаторы успешности реализации проекта. Эффективность реализации проекта и ее виды</a:t>
            </a:r>
            <a:endParaRPr lang="ru-RU" sz="1050" dirty="0">
              <a:latin typeface="Verdana" panose="020B0604030504040204" pitchFamily="34" charset="0"/>
              <a:ea typeface="Microsoft Sans Serif" panose="020B0604020202020204" pitchFamily="34" charset="0"/>
              <a:cs typeface="Times New Roman" panose="02020603050405020304" pitchFamily="18" charset="0"/>
            </a:endParaRPr>
          </a:p>
          <a:p>
            <a:pPr algn="ctr">
              <a:lnSpc>
                <a:spcPct val="150000"/>
              </a:lnSpc>
              <a:spcAft>
                <a:spcPts val="0"/>
              </a:spcAft>
            </a:pPr>
            <a:r>
              <a:rPr lang="ru-RU" sz="1600" b="1" dirty="0">
                <a:latin typeface="Times New Roman" panose="02020603050405020304" pitchFamily="18" charset="0"/>
                <a:ea typeface="Microsoft Sans Serif" panose="020B0604020202020204" pitchFamily="34" charset="0"/>
                <a:cs typeface="Times New Roman" panose="02020603050405020304" pitchFamily="18" charset="0"/>
              </a:rPr>
              <a:t> </a:t>
            </a:r>
            <a:endParaRPr lang="ru-RU" sz="1050" dirty="0">
              <a:latin typeface="Verdana" panose="020B0604030504040204" pitchFamily="34" charset="0"/>
              <a:ea typeface="Microsoft Sans Serif" panose="020B0604020202020204" pitchFamily="34" charset="0"/>
              <a:cs typeface="Times New Roman" panose="02020603050405020304" pitchFamily="18" charset="0"/>
            </a:endParaRPr>
          </a:p>
          <a:p>
            <a:pPr marL="540385" marR="88900" indent="540385" algn="just">
              <a:lnSpc>
                <a:spcPct val="150000"/>
              </a:lnSpc>
              <a:spcAft>
                <a:spcPts val="0"/>
              </a:spcAft>
            </a:pPr>
            <a:r>
              <a:rPr lang="ru-RU" sz="1600" dirty="0">
                <a:latin typeface="Times New Roman" panose="02020603050405020304" pitchFamily="18" charset="0"/>
                <a:ea typeface="Microsoft Sans Serif" panose="020B0604020202020204" pitchFamily="34" charset="0"/>
                <a:cs typeface="Times New Roman" panose="02020603050405020304" pitchFamily="18" charset="0"/>
              </a:rPr>
              <a:t>Понятия «эффект» и «эффективность» взаимосвязаны. Если эффект характеризует абсолютный результат реализации проекта, то эффективность определяется его способностью создавать дополнительную прибыль (или экономию) на единицу привлеченных ресурсов. Размер эффекта от реализации проекта непосредственно определяется его ожидаемой эффективностью, проявляющейся:</a:t>
            </a:r>
            <a:endParaRPr lang="ru-RU" sz="1050" dirty="0">
              <a:latin typeface="Verdana" panose="020B0604030504040204" pitchFamily="34" charset="0"/>
              <a:ea typeface="Microsoft Sans Serif" panose="020B0604020202020204" pitchFamily="34" charset="0"/>
              <a:cs typeface="Times New Roman" panose="02020603050405020304" pitchFamily="18" charset="0"/>
            </a:endParaRPr>
          </a:p>
          <a:p>
            <a:pPr marL="540385" marR="88900" indent="540385" algn="just">
              <a:lnSpc>
                <a:spcPct val="150000"/>
              </a:lnSpc>
              <a:spcAft>
                <a:spcPts val="0"/>
              </a:spcAft>
            </a:pPr>
            <a:r>
              <a:rPr lang="ru-RU" sz="1600" dirty="0">
                <a:latin typeface="Times New Roman" panose="02020603050405020304" pitchFamily="18" charset="0"/>
                <a:ea typeface="Microsoft Sans Serif" panose="020B0604020202020204" pitchFamily="34" charset="0"/>
                <a:cs typeface="Times New Roman" panose="02020603050405020304" pitchFamily="18" charset="0"/>
              </a:rPr>
              <a:t>—	в продуктовом аспекте (улучшение качества и расширение ассортимента товаров);</a:t>
            </a:r>
            <a:endParaRPr lang="ru-RU" sz="1050" dirty="0">
              <a:latin typeface="Verdana" panose="020B0604030504040204" pitchFamily="34" charset="0"/>
              <a:ea typeface="Microsoft Sans Serif" panose="020B0604020202020204" pitchFamily="34" charset="0"/>
              <a:cs typeface="Times New Roman" panose="02020603050405020304" pitchFamily="18" charset="0"/>
            </a:endParaRPr>
          </a:p>
          <a:p>
            <a:pPr marL="540385" marR="88900" indent="540385" algn="just">
              <a:lnSpc>
                <a:spcPct val="150000"/>
              </a:lnSpc>
              <a:spcAft>
                <a:spcPts val="0"/>
              </a:spcAft>
            </a:pPr>
            <a:r>
              <a:rPr lang="ru-RU" sz="1600" dirty="0">
                <a:latin typeface="Times New Roman" panose="02020603050405020304" pitchFamily="18" charset="0"/>
                <a:ea typeface="Microsoft Sans Serif" panose="020B0604020202020204" pitchFamily="34" charset="0"/>
                <a:cs typeface="Times New Roman" panose="02020603050405020304" pitchFamily="18" charset="0"/>
              </a:rPr>
              <a:t>—	в технологическом аспекте (рост производительности труда и улучшение его условий);</a:t>
            </a:r>
            <a:endParaRPr lang="ru-RU" sz="1050" dirty="0">
              <a:latin typeface="Verdana" panose="020B0604030504040204" pitchFamily="34" charset="0"/>
              <a:ea typeface="Microsoft Sans Serif" panose="020B0604020202020204" pitchFamily="34" charset="0"/>
              <a:cs typeface="Times New Roman" panose="02020603050405020304" pitchFamily="18" charset="0"/>
            </a:endParaRPr>
          </a:p>
          <a:p>
            <a:pPr marL="540385" marR="88900" indent="540385" algn="just">
              <a:lnSpc>
                <a:spcPct val="150000"/>
              </a:lnSpc>
              <a:spcAft>
                <a:spcPts val="0"/>
              </a:spcAft>
            </a:pPr>
            <a:r>
              <a:rPr lang="ru-RU" sz="1600" dirty="0">
                <a:latin typeface="Times New Roman" panose="02020603050405020304" pitchFamily="18" charset="0"/>
                <a:ea typeface="Microsoft Sans Serif" panose="020B0604020202020204" pitchFamily="34" charset="0"/>
                <a:cs typeface="Times New Roman" panose="02020603050405020304" pitchFamily="18" charset="0"/>
              </a:rPr>
              <a:t> —	в функциональном аспекте (повышение эффективности управления);</a:t>
            </a:r>
            <a:endParaRPr lang="ru-RU" sz="1050" dirty="0">
              <a:latin typeface="Verdana" panose="020B0604030504040204" pitchFamily="34" charset="0"/>
              <a:ea typeface="Microsoft Sans Serif" panose="020B0604020202020204" pitchFamily="34" charset="0"/>
              <a:cs typeface="Times New Roman" panose="02020603050405020304" pitchFamily="18" charset="0"/>
            </a:endParaRPr>
          </a:p>
          <a:p>
            <a:pPr marL="540385" marR="88900" indent="540385" algn="just">
              <a:lnSpc>
                <a:spcPct val="150000"/>
              </a:lnSpc>
              <a:spcAft>
                <a:spcPts val="0"/>
              </a:spcAft>
            </a:pPr>
            <a:r>
              <a:rPr lang="ru-RU" sz="1600" dirty="0">
                <a:latin typeface="Times New Roman" panose="02020603050405020304" pitchFamily="18" charset="0"/>
                <a:ea typeface="Microsoft Sans Serif" panose="020B0604020202020204" pitchFamily="34" charset="0"/>
                <a:cs typeface="Times New Roman" panose="02020603050405020304" pitchFamily="18" charset="0"/>
              </a:rPr>
              <a:t>—	в социальном аспекте (улучшение качества жизни) и т.д.</a:t>
            </a:r>
            <a:endParaRPr lang="ru-RU" sz="1050" dirty="0">
              <a:effectLst/>
              <a:latin typeface="Verdana" panose="020B0604030504040204" pitchFamily="34" charset="0"/>
              <a:ea typeface="Microsoft Sans Serif"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19219895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51520" y="188640"/>
            <a:ext cx="8568952" cy="6408712"/>
          </a:xfrm>
        </p:spPr>
        <p:txBody>
          <a:bodyPr>
            <a:normAutofit fontScale="47500" lnSpcReduction="20000"/>
          </a:bodyPr>
          <a:lstStyle/>
          <a:p>
            <a:pPr algn="just">
              <a:lnSpc>
                <a:spcPct val="150000"/>
              </a:lnSpc>
            </a:pPr>
            <a:r>
              <a:rPr lang="ru-RU" sz="4000" dirty="0">
                <a:latin typeface="Times New Roman" panose="02020603050405020304" pitchFamily="18" charset="0"/>
                <a:ea typeface="Microsoft Sans Serif" panose="020B0604020202020204" pitchFamily="34" charset="0"/>
                <a:cs typeface="Times New Roman" panose="02020603050405020304" pitchFamily="18" charset="0"/>
              </a:rPr>
              <a:t>Принятие решения при сравнении проектов А и В</a:t>
            </a:r>
            <a:endParaRPr lang="ru-RU" sz="2400" dirty="0">
              <a:latin typeface="Verdana" panose="020B0604030504040204" pitchFamily="34" charset="0"/>
              <a:ea typeface="Microsoft Sans Serif" panose="020B0604020202020204" pitchFamily="34" charset="0"/>
              <a:cs typeface="Times New Roman" panose="02020603050405020304" pitchFamily="18" charset="0"/>
            </a:endParaRPr>
          </a:p>
          <a:p>
            <a:pPr algn="just">
              <a:lnSpc>
                <a:spcPct val="150000"/>
              </a:lnSpc>
            </a:pPr>
            <a:r>
              <a:rPr lang="ru-RU" sz="4000" dirty="0">
                <a:latin typeface="Times New Roman" panose="02020603050405020304" pitchFamily="18" charset="0"/>
                <a:ea typeface="Microsoft Sans Serif" panose="020B0604020202020204" pitchFamily="34" charset="0"/>
                <a:cs typeface="Times New Roman" panose="02020603050405020304" pitchFamily="18" charset="0"/>
              </a:rPr>
              <a:t>на основе значения показателя чистой дисконтированной</a:t>
            </a:r>
            <a:endParaRPr lang="ru-RU" sz="2400" dirty="0">
              <a:latin typeface="Verdana" panose="020B0604030504040204" pitchFamily="34" charset="0"/>
              <a:ea typeface="Microsoft Sans Serif" panose="020B0604020202020204" pitchFamily="34" charset="0"/>
              <a:cs typeface="Times New Roman" panose="02020603050405020304" pitchFamily="18" charset="0"/>
            </a:endParaRPr>
          </a:p>
          <a:p>
            <a:pPr algn="just">
              <a:lnSpc>
                <a:spcPct val="150000"/>
              </a:lnSpc>
            </a:pPr>
            <a:r>
              <a:rPr lang="ru-RU" sz="4000" dirty="0">
                <a:latin typeface="Times New Roman" panose="02020603050405020304" pitchFamily="18" charset="0"/>
                <a:ea typeface="Microsoft Sans Serif" panose="020B0604020202020204" pitchFamily="34" charset="0"/>
                <a:cs typeface="Times New Roman" panose="02020603050405020304" pitchFamily="18" charset="0"/>
              </a:rPr>
              <a:t>стоимости может осуществляться в следующих условиях:</a:t>
            </a:r>
            <a:endParaRPr lang="ru-RU" sz="2400" dirty="0">
              <a:latin typeface="Verdana" panose="020B0604030504040204" pitchFamily="34" charset="0"/>
              <a:ea typeface="Microsoft Sans Serif" panose="020B0604020202020204" pitchFamily="34" charset="0"/>
              <a:cs typeface="Times New Roman" panose="02020603050405020304" pitchFamily="18" charset="0"/>
            </a:endParaRPr>
          </a:p>
          <a:p>
            <a:pPr algn="just">
              <a:lnSpc>
                <a:spcPct val="150000"/>
              </a:lnSpc>
            </a:pPr>
            <a:r>
              <a:rPr lang="ru-RU" sz="4000" dirty="0">
                <a:latin typeface="Times New Roman" panose="02020603050405020304" pitchFamily="18" charset="0"/>
                <a:ea typeface="Microsoft Sans Serif" panose="020B0604020202020204" pitchFamily="34" charset="0"/>
                <a:cs typeface="Times New Roman" panose="02020603050405020304" pitchFamily="18" charset="0"/>
              </a:rPr>
              <a:t>1.	</a:t>
            </a:r>
            <a:r>
              <a:rPr lang="ru-RU" sz="4000" dirty="0" err="1">
                <a:latin typeface="Times New Roman" panose="02020603050405020304" pitchFamily="18" charset="0"/>
                <a:ea typeface="Microsoft Sans Serif" panose="020B0604020202020204" pitchFamily="34" charset="0"/>
                <a:cs typeface="Times New Roman" panose="02020603050405020304" pitchFamily="18" charset="0"/>
              </a:rPr>
              <a:t>NPVa</a:t>
            </a:r>
            <a:r>
              <a:rPr lang="ru-RU" sz="4000" dirty="0">
                <a:latin typeface="Times New Roman" panose="02020603050405020304" pitchFamily="18" charset="0"/>
                <a:ea typeface="Microsoft Sans Serif" panose="020B0604020202020204" pitchFamily="34" charset="0"/>
                <a:cs typeface="Times New Roman" panose="02020603050405020304" pitchFamily="18" charset="0"/>
              </a:rPr>
              <a:t> &gt; 0, а NPVB &lt; 0. Тогда выбирается проект А.</a:t>
            </a:r>
            <a:endParaRPr lang="ru-RU" sz="2400" dirty="0">
              <a:latin typeface="Verdana" panose="020B0604030504040204" pitchFamily="34" charset="0"/>
              <a:ea typeface="Microsoft Sans Serif" panose="020B0604020202020204" pitchFamily="34" charset="0"/>
              <a:cs typeface="Times New Roman" panose="02020603050405020304" pitchFamily="18" charset="0"/>
            </a:endParaRPr>
          </a:p>
          <a:p>
            <a:pPr algn="just">
              <a:lnSpc>
                <a:spcPct val="150000"/>
              </a:lnSpc>
            </a:pPr>
            <a:r>
              <a:rPr lang="ru-RU" sz="4000" dirty="0">
                <a:latin typeface="Times New Roman" panose="02020603050405020304" pitchFamily="18" charset="0"/>
                <a:ea typeface="Microsoft Sans Serif" panose="020B0604020202020204" pitchFamily="34" charset="0"/>
                <a:cs typeface="Times New Roman" panose="02020603050405020304" pitchFamily="18" charset="0"/>
              </a:rPr>
              <a:t>2.	</a:t>
            </a:r>
            <a:r>
              <a:rPr lang="ru-RU" sz="4000" dirty="0" err="1">
                <a:latin typeface="Times New Roman" panose="02020603050405020304" pitchFamily="18" charset="0"/>
                <a:ea typeface="Microsoft Sans Serif" panose="020B0604020202020204" pitchFamily="34" charset="0"/>
                <a:cs typeface="Times New Roman" panose="02020603050405020304" pitchFamily="18" charset="0"/>
              </a:rPr>
              <a:t>NPVa</a:t>
            </a:r>
            <a:r>
              <a:rPr lang="ru-RU" sz="4000" dirty="0">
                <a:latin typeface="Times New Roman" panose="02020603050405020304" pitchFamily="18" charset="0"/>
                <a:ea typeface="Microsoft Sans Serif" panose="020B0604020202020204" pitchFamily="34" charset="0"/>
                <a:cs typeface="Times New Roman" panose="02020603050405020304" pitchFamily="18" charset="0"/>
              </a:rPr>
              <a:t> &gt; 0; NPVB &gt; 0; </a:t>
            </a:r>
            <a:r>
              <a:rPr lang="ru-RU" sz="4000" dirty="0" err="1">
                <a:latin typeface="Times New Roman" panose="02020603050405020304" pitchFamily="18" charset="0"/>
                <a:ea typeface="Microsoft Sans Serif" panose="020B0604020202020204" pitchFamily="34" charset="0"/>
                <a:cs typeface="Times New Roman" panose="02020603050405020304" pitchFamily="18" charset="0"/>
              </a:rPr>
              <a:t>NPVa</a:t>
            </a:r>
            <a:r>
              <a:rPr lang="ru-RU" sz="4000" dirty="0">
                <a:latin typeface="Times New Roman" panose="02020603050405020304" pitchFamily="18" charset="0"/>
                <a:ea typeface="Microsoft Sans Serif" panose="020B0604020202020204" pitchFamily="34" charset="0"/>
                <a:cs typeface="Times New Roman" panose="02020603050405020304" pitchFamily="18" charset="0"/>
              </a:rPr>
              <a:t> &gt; NPVB. Выбирается проект А.</a:t>
            </a:r>
            <a:endParaRPr lang="ru-RU" sz="2400" dirty="0">
              <a:latin typeface="Verdana" panose="020B0604030504040204" pitchFamily="34" charset="0"/>
              <a:ea typeface="Microsoft Sans Serif" panose="020B0604020202020204" pitchFamily="34" charset="0"/>
              <a:cs typeface="Times New Roman" panose="02020603050405020304" pitchFamily="18" charset="0"/>
            </a:endParaRPr>
          </a:p>
          <a:p>
            <a:pPr algn="just">
              <a:lnSpc>
                <a:spcPct val="150000"/>
              </a:lnSpc>
            </a:pPr>
            <a:r>
              <a:rPr lang="ru-RU" sz="4000" dirty="0">
                <a:latin typeface="Times New Roman" panose="02020603050405020304" pitchFamily="18" charset="0"/>
                <a:ea typeface="Microsoft Sans Serif" panose="020B0604020202020204" pitchFamily="34" charset="0"/>
                <a:cs typeface="Times New Roman" panose="02020603050405020304" pitchFamily="18" charset="0"/>
              </a:rPr>
              <a:t>3.	</a:t>
            </a:r>
            <a:r>
              <a:rPr lang="ru-RU" sz="4000" dirty="0" err="1">
                <a:latin typeface="Times New Roman" panose="02020603050405020304" pitchFamily="18" charset="0"/>
                <a:ea typeface="Microsoft Sans Serif" panose="020B0604020202020204" pitchFamily="34" charset="0"/>
                <a:cs typeface="Times New Roman" panose="02020603050405020304" pitchFamily="18" charset="0"/>
              </a:rPr>
              <a:t>NPVa</a:t>
            </a:r>
            <a:r>
              <a:rPr lang="ru-RU" sz="4000" dirty="0">
                <a:latin typeface="Times New Roman" panose="02020603050405020304" pitchFamily="18" charset="0"/>
                <a:ea typeface="Microsoft Sans Serif" panose="020B0604020202020204" pitchFamily="34" charset="0"/>
                <a:cs typeface="Times New Roman" panose="02020603050405020304" pitchFamily="18" charset="0"/>
              </a:rPr>
              <a:t> &gt; 0; NPVB &gt; 0; </a:t>
            </a:r>
            <a:r>
              <a:rPr lang="ru-RU" sz="4000" dirty="0" err="1">
                <a:latin typeface="Times New Roman" panose="02020603050405020304" pitchFamily="18" charset="0"/>
                <a:ea typeface="Microsoft Sans Serif" panose="020B0604020202020204" pitchFamily="34" charset="0"/>
                <a:cs typeface="Times New Roman" panose="02020603050405020304" pitchFamily="18" charset="0"/>
              </a:rPr>
              <a:t>NPVa</a:t>
            </a:r>
            <a:r>
              <a:rPr lang="ru-RU" sz="4000" dirty="0">
                <a:latin typeface="Times New Roman" panose="02020603050405020304" pitchFamily="18" charset="0"/>
                <a:ea typeface="Microsoft Sans Serif" panose="020B0604020202020204" pitchFamily="34" charset="0"/>
                <a:cs typeface="Times New Roman" panose="02020603050405020304" pitchFamily="18" charset="0"/>
              </a:rPr>
              <a:t> = NPVB. Для третьей </a:t>
            </a:r>
            <a:r>
              <a:rPr lang="ru-RU" sz="4000" dirty="0" err="1">
                <a:latin typeface="Times New Roman" panose="02020603050405020304" pitchFamily="18" charset="0"/>
                <a:ea typeface="Microsoft Sans Serif" panose="020B0604020202020204" pitchFamily="34" charset="0"/>
                <a:cs typeface="Times New Roman" panose="02020603050405020304" pitchFamily="18" charset="0"/>
              </a:rPr>
              <a:t>ситуа¬ции</a:t>
            </a:r>
            <a:r>
              <a:rPr lang="ru-RU" sz="4000" dirty="0">
                <a:latin typeface="Times New Roman" panose="02020603050405020304" pitchFamily="18" charset="0"/>
                <a:ea typeface="Microsoft Sans Serif" panose="020B0604020202020204" pitchFamily="34" charset="0"/>
                <a:cs typeface="Times New Roman" panose="02020603050405020304" pitchFamily="18" charset="0"/>
              </a:rPr>
              <a:t> необходимо использовать дополнительные методы расчета на основе NPV. К таким дополнительным методам относятся дисконтированный период окупаемости проекта и доля дисконтированной стоимости.</a:t>
            </a:r>
            <a:endParaRPr lang="ru-RU" sz="2400" dirty="0">
              <a:latin typeface="Verdana" panose="020B0604030504040204" pitchFamily="34" charset="0"/>
              <a:ea typeface="Microsoft Sans Serif" panose="020B0604020202020204" pitchFamily="34" charset="0"/>
              <a:cs typeface="Times New Roman" panose="02020603050405020304" pitchFamily="18" charset="0"/>
            </a:endParaRPr>
          </a:p>
          <a:p>
            <a:pPr algn="just">
              <a:lnSpc>
                <a:spcPct val="150000"/>
              </a:lnSpc>
            </a:pPr>
            <a:r>
              <a:rPr lang="ru-RU" sz="4000" dirty="0">
                <a:latin typeface="Times New Roman" panose="02020603050405020304" pitchFamily="18" charset="0"/>
                <a:ea typeface="Microsoft Sans Serif" panose="020B0604020202020204" pitchFamily="34" charset="0"/>
                <a:cs typeface="Times New Roman" panose="02020603050405020304" pitchFamily="18" charset="0"/>
              </a:rPr>
              <a:t>На методе чистой дисконтированной стоимости основано правило окупаемости, в соответствии с которым предприятия выбирают такие сроки окупаемости инвестиционных проектов, при которых чистая дисконтированная стоимость будет максимальной. Если инвестиции по проекту осуществляются равномерно, то оптимальный дисконтированный</a:t>
            </a:r>
            <a:endParaRPr lang="ru-RU" sz="2400" dirty="0">
              <a:latin typeface="Verdana" panose="020B0604030504040204" pitchFamily="34" charset="0"/>
              <a:ea typeface="Microsoft Sans Serif" panose="020B0604020202020204" pitchFamily="34" charset="0"/>
              <a:cs typeface="Times New Roman" panose="02020603050405020304" pitchFamily="18" charset="0"/>
            </a:endParaRPr>
          </a:p>
          <a:p>
            <a:pPr algn="ctr"/>
            <a:endParaRPr lang="ru-RU" sz="4000" dirty="0"/>
          </a:p>
        </p:txBody>
      </p:sp>
    </p:spTree>
    <p:extLst>
      <p:ext uri="{BB962C8B-B14F-4D97-AF65-F5344CB8AC3E}">
        <p14:creationId xmlns:p14="http://schemas.microsoft.com/office/powerpoint/2010/main" val="31361710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23528" y="2564904"/>
            <a:ext cx="8424936" cy="720080"/>
          </a:xfrm>
        </p:spPr>
        <p:txBody>
          <a:bodyPr>
            <a:normAutofit/>
          </a:bodyPr>
          <a:lstStyle/>
          <a:p>
            <a:pPr algn="ctr"/>
            <a:r>
              <a:rPr lang="ru-RU" sz="4000" dirty="0"/>
              <a:t>Спасибо за внимание!</a:t>
            </a:r>
          </a:p>
        </p:txBody>
      </p:sp>
    </p:spTree>
    <p:extLst>
      <p:ext uri="{BB962C8B-B14F-4D97-AF65-F5344CB8AC3E}">
        <p14:creationId xmlns:p14="http://schemas.microsoft.com/office/powerpoint/2010/main" val="37932187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51520" y="188640"/>
            <a:ext cx="8568952" cy="6408712"/>
          </a:xfrm>
        </p:spPr>
        <p:txBody>
          <a:bodyPr>
            <a:normAutofit/>
          </a:bodyPr>
          <a:lstStyle/>
          <a:p>
            <a:pPr marL="540385" marR="88900" indent="540385" algn="just">
              <a:lnSpc>
                <a:spcPct val="150000"/>
              </a:lnSpc>
            </a:pPr>
            <a:r>
              <a:rPr lang="ru-RU" sz="2000" dirty="0">
                <a:latin typeface="Times New Roman" panose="02020603050405020304" pitchFamily="18" charset="0"/>
                <a:ea typeface="Microsoft Sans Serif" panose="020B0604020202020204" pitchFamily="34" charset="0"/>
                <a:cs typeface="Times New Roman" panose="02020603050405020304" pitchFamily="18" charset="0"/>
              </a:rPr>
              <a:t>Эффект (конечный результат) от реализации проекта</a:t>
            </a:r>
            <a:endParaRPr lang="ru-RU" sz="1200" dirty="0">
              <a:latin typeface="Verdana" panose="020B0604030504040204" pitchFamily="34" charset="0"/>
              <a:ea typeface="Microsoft Sans Serif" panose="020B0604020202020204" pitchFamily="34" charset="0"/>
              <a:cs typeface="Times New Roman" panose="02020603050405020304" pitchFamily="18" charset="0"/>
            </a:endParaRPr>
          </a:p>
          <a:p>
            <a:pPr marL="540385" marR="88900" indent="540385" algn="just">
              <a:lnSpc>
                <a:spcPct val="150000"/>
              </a:lnSpc>
            </a:pPr>
            <a:r>
              <a:rPr lang="ru-RU" sz="2000" dirty="0">
                <a:latin typeface="Times New Roman" panose="02020603050405020304" pitchFamily="18" charset="0"/>
                <a:ea typeface="Microsoft Sans Serif" panose="020B0604020202020204" pitchFamily="34" charset="0"/>
                <a:cs typeface="Times New Roman" panose="02020603050405020304" pitchFamily="18" charset="0"/>
              </a:rPr>
              <a:t>может иметь вид нового технологического процесса, нового продукта для заказчика, применения новой информационной системы, элемента или подсистемы, встроенной в другую систему, анализа осуществимости проекта или программы обучения. Иными словами, конечный результат зависит от целей проекта.</a:t>
            </a:r>
            <a:endParaRPr lang="ru-RU" sz="1200" dirty="0">
              <a:latin typeface="Verdana" panose="020B0604030504040204" pitchFamily="34" charset="0"/>
              <a:ea typeface="Microsoft Sans Serif" panose="020B0604020202020204" pitchFamily="34" charset="0"/>
              <a:cs typeface="Times New Roman" panose="02020603050405020304" pitchFamily="18" charset="0"/>
            </a:endParaRPr>
          </a:p>
          <a:p>
            <a:pPr marL="540385" marR="88900" indent="540385" algn="just">
              <a:lnSpc>
                <a:spcPct val="150000"/>
              </a:lnSpc>
            </a:pPr>
            <a:r>
              <a:rPr lang="ru-RU" sz="2000" dirty="0">
                <a:latin typeface="Times New Roman" panose="02020603050405020304" pitchFamily="18" charset="0"/>
                <a:ea typeface="Microsoft Sans Serif" panose="020B0604020202020204" pitchFamily="34" charset="0"/>
                <a:cs typeface="Times New Roman" panose="02020603050405020304" pitchFamily="18" charset="0"/>
              </a:rPr>
              <a:t>Организация обычно считает проект выполненным, когда может утвердительно ответить на каждый из следующих вопросов:</a:t>
            </a:r>
            <a:endParaRPr lang="ru-RU" sz="1200" dirty="0">
              <a:latin typeface="Verdana" panose="020B0604030504040204" pitchFamily="34" charset="0"/>
              <a:ea typeface="Microsoft Sans Serif" panose="020B0604020202020204" pitchFamily="34" charset="0"/>
              <a:cs typeface="Times New Roman" panose="02020603050405020304" pitchFamily="18" charset="0"/>
            </a:endParaRPr>
          </a:p>
          <a:p>
            <a:pPr marL="540385" marR="88900" indent="540385" algn="just">
              <a:lnSpc>
                <a:spcPct val="150000"/>
              </a:lnSpc>
            </a:pPr>
            <a:r>
              <a:rPr lang="ru-RU" sz="2000" dirty="0">
                <a:latin typeface="Times New Roman" panose="02020603050405020304" pitchFamily="18" charset="0"/>
                <a:ea typeface="Microsoft Sans Serif" panose="020B0604020202020204" pitchFamily="34" charset="0"/>
                <a:cs typeface="Times New Roman" panose="02020603050405020304" pitchFamily="18" charset="0"/>
              </a:rPr>
              <a:t>•	«Получен ли результат, соответствующий ожиданиям?»</a:t>
            </a:r>
            <a:endParaRPr lang="ru-RU" sz="1200" dirty="0">
              <a:latin typeface="Verdana" panose="020B0604030504040204" pitchFamily="34" charset="0"/>
              <a:ea typeface="Microsoft Sans Serif" panose="020B0604020202020204" pitchFamily="34" charset="0"/>
              <a:cs typeface="Times New Roman" panose="02020603050405020304" pitchFamily="18" charset="0"/>
            </a:endParaRPr>
          </a:p>
          <a:p>
            <a:pPr marL="540385" marR="88900" indent="540385" algn="just">
              <a:lnSpc>
                <a:spcPct val="150000"/>
              </a:lnSpc>
            </a:pPr>
            <a:r>
              <a:rPr lang="ru-RU" sz="2000" dirty="0">
                <a:latin typeface="Times New Roman" panose="02020603050405020304" pitchFamily="18" charset="0"/>
                <a:ea typeface="Microsoft Sans Serif" panose="020B0604020202020204" pitchFamily="34" charset="0"/>
                <a:cs typeface="Times New Roman" panose="02020603050405020304" pitchFamily="18" charset="0"/>
              </a:rPr>
              <a:t>•	«Используется ли результат должным образом?»</a:t>
            </a:r>
            <a:endParaRPr lang="ru-RU" sz="1200" dirty="0">
              <a:latin typeface="Verdana" panose="020B0604030504040204" pitchFamily="34" charset="0"/>
              <a:ea typeface="Microsoft Sans Serif" panose="020B0604020202020204" pitchFamily="34" charset="0"/>
              <a:cs typeface="Times New Roman" panose="02020603050405020304" pitchFamily="18" charset="0"/>
            </a:endParaRPr>
          </a:p>
          <a:p>
            <a:pPr marL="540385" marR="88900" indent="540385" algn="just">
              <a:lnSpc>
                <a:spcPct val="150000"/>
              </a:lnSpc>
            </a:pPr>
            <a:r>
              <a:rPr lang="ru-RU" sz="2000" dirty="0">
                <a:latin typeface="Times New Roman" panose="02020603050405020304" pitchFamily="18" charset="0"/>
                <a:ea typeface="Microsoft Sans Serif" panose="020B0604020202020204" pitchFamily="34" charset="0"/>
                <a:cs typeface="Times New Roman" panose="02020603050405020304" pitchFamily="18" charset="0"/>
              </a:rPr>
              <a:t>•	«Работает ли результат, как ожидалось?»</a:t>
            </a:r>
            <a:endParaRPr lang="ru-RU" sz="1200" dirty="0">
              <a:latin typeface="Verdana" panose="020B0604030504040204" pitchFamily="34" charset="0"/>
              <a:ea typeface="Microsoft Sans Serif" panose="020B0604020202020204" pitchFamily="34" charset="0"/>
              <a:cs typeface="Times New Roman" panose="02020603050405020304" pitchFamily="18" charset="0"/>
            </a:endParaRPr>
          </a:p>
          <a:p>
            <a:pPr algn="ctr"/>
            <a:endParaRPr lang="ru-RU" sz="2000" dirty="0"/>
          </a:p>
        </p:txBody>
      </p:sp>
    </p:spTree>
    <p:extLst>
      <p:ext uri="{BB962C8B-B14F-4D97-AF65-F5344CB8AC3E}">
        <p14:creationId xmlns:p14="http://schemas.microsoft.com/office/powerpoint/2010/main" val="9498613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51520" y="188640"/>
            <a:ext cx="8568952" cy="6408712"/>
          </a:xfrm>
        </p:spPr>
        <p:txBody>
          <a:bodyPr>
            <a:normAutofit fontScale="77500" lnSpcReduction="20000"/>
          </a:bodyPr>
          <a:lstStyle/>
          <a:p>
            <a:pPr marL="540385" marR="88900" indent="540385" algn="just">
              <a:lnSpc>
                <a:spcPct val="150000"/>
              </a:lnSpc>
            </a:pPr>
            <a:r>
              <a:rPr lang="ru-RU" sz="4000" dirty="0">
                <a:latin typeface="Times New Roman" panose="02020603050405020304" pitchFamily="18" charset="0"/>
                <a:ea typeface="Microsoft Sans Serif" panose="020B0604020202020204" pitchFamily="34" charset="0"/>
                <a:cs typeface="Times New Roman" panose="02020603050405020304" pitchFamily="18" charset="0"/>
              </a:rPr>
              <a:t>Успешность осуществления проекта подразделяется на успех, достигнутый самим объектом, и успех менеджмента. При этом успех менеджмента проекта становится очевиден в достижении поставленных перед проектом целей в форме выполнения намеченных работ, соответствия срокам и предусмотренным затратам. Успешность самого объекта подразумевает приемку проекта и его рентабельность.</a:t>
            </a:r>
            <a:endParaRPr lang="ru-RU" sz="2400" dirty="0">
              <a:latin typeface="Verdana" panose="020B0604030504040204" pitchFamily="34" charset="0"/>
              <a:ea typeface="Microsoft Sans Serif" panose="020B0604020202020204" pitchFamily="34" charset="0"/>
              <a:cs typeface="Times New Roman" panose="02020603050405020304" pitchFamily="18" charset="0"/>
            </a:endParaRPr>
          </a:p>
          <a:p>
            <a:pPr algn="ctr"/>
            <a:endParaRPr lang="ru-RU" sz="4000" dirty="0"/>
          </a:p>
        </p:txBody>
      </p:sp>
    </p:spTree>
    <p:extLst>
      <p:ext uri="{BB962C8B-B14F-4D97-AF65-F5344CB8AC3E}">
        <p14:creationId xmlns:p14="http://schemas.microsoft.com/office/powerpoint/2010/main" val="27513393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51520" y="188640"/>
            <a:ext cx="8568952" cy="6408712"/>
          </a:xfrm>
        </p:spPr>
        <p:txBody>
          <a:bodyPr>
            <a:normAutofit fontScale="32500" lnSpcReduction="20000"/>
          </a:bodyPr>
          <a:lstStyle/>
          <a:p>
            <a:pPr marL="540385" marR="88900" indent="540385" algn="just">
              <a:lnSpc>
                <a:spcPct val="150000"/>
              </a:lnSpc>
            </a:pPr>
            <a:r>
              <a:rPr lang="ru-RU" sz="4000" dirty="0">
                <a:latin typeface="Times New Roman" panose="02020603050405020304" pitchFamily="18" charset="0"/>
                <a:ea typeface="Microsoft Sans Serif" panose="020B0604020202020204" pitchFamily="34" charset="0"/>
                <a:cs typeface="Times New Roman" panose="02020603050405020304" pitchFamily="18" charset="0"/>
              </a:rPr>
              <a:t>В качестве индикаторов успешности проекта так называемые мягкие данные (</a:t>
            </a:r>
            <a:r>
              <a:rPr lang="ru-RU" sz="4000" dirty="0" err="1">
                <a:latin typeface="Times New Roman" panose="02020603050405020304" pitchFamily="18" charset="0"/>
                <a:ea typeface="Microsoft Sans Serif" panose="020B0604020202020204" pitchFamily="34" charset="0"/>
                <a:cs typeface="Times New Roman" panose="02020603050405020304" pitchFamily="18" charset="0"/>
              </a:rPr>
              <a:t>soft</a:t>
            </a:r>
            <a:r>
              <a:rPr lang="ru-RU" sz="4000" dirty="0">
                <a:latin typeface="Times New Roman" panose="02020603050405020304" pitchFamily="18" charset="0"/>
                <a:ea typeface="Microsoft Sans Serif" panose="020B0604020202020204" pitchFamily="34" charset="0"/>
                <a:cs typeface="Times New Roman" panose="02020603050405020304" pitchFamily="18" charset="0"/>
              </a:rPr>
              <a:t> </a:t>
            </a:r>
            <a:r>
              <a:rPr lang="ru-RU" sz="4000" dirty="0" err="1">
                <a:latin typeface="Times New Roman" panose="02020603050405020304" pitchFamily="18" charset="0"/>
                <a:ea typeface="Microsoft Sans Serif" panose="020B0604020202020204" pitchFamily="34" charset="0"/>
                <a:cs typeface="Times New Roman" panose="02020603050405020304" pitchFamily="18" charset="0"/>
              </a:rPr>
              <a:t>facts</a:t>
            </a:r>
            <a:r>
              <a:rPr lang="ru-RU" sz="4000" dirty="0">
                <a:latin typeface="Times New Roman" panose="02020603050405020304" pitchFamily="18" charset="0"/>
                <a:ea typeface="Microsoft Sans Serif" panose="020B0604020202020204" pitchFamily="34" charset="0"/>
                <a:cs typeface="Times New Roman" panose="02020603050405020304" pitchFamily="18" charset="0"/>
              </a:rPr>
              <a:t>) при пересечении нижнего допустимого предела служат индикаторами кризиса, и они в достаточной мере превосходят жесткие данные (</a:t>
            </a:r>
            <a:r>
              <a:rPr lang="ru-RU" sz="4000" dirty="0" err="1">
                <a:latin typeface="Times New Roman" panose="02020603050405020304" pitchFamily="18" charset="0"/>
                <a:ea typeface="Microsoft Sans Serif" panose="020B0604020202020204" pitchFamily="34" charset="0"/>
                <a:cs typeface="Times New Roman" panose="02020603050405020304" pitchFamily="18" charset="0"/>
              </a:rPr>
              <a:t>hard</a:t>
            </a:r>
            <a:r>
              <a:rPr lang="ru-RU" sz="4000" dirty="0">
                <a:latin typeface="Times New Roman" panose="02020603050405020304" pitchFamily="18" charset="0"/>
                <a:ea typeface="Microsoft Sans Serif" panose="020B0604020202020204" pitchFamily="34" charset="0"/>
                <a:cs typeface="Times New Roman" panose="02020603050405020304" pitchFamily="18" charset="0"/>
              </a:rPr>
              <a:t> </a:t>
            </a:r>
            <a:r>
              <a:rPr lang="ru-RU" sz="4000" dirty="0" err="1">
                <a:latin typeface="Times New Roman" panose="02020603050405020304" pitchFamily="18" charset="0"/>
                <a:ea typeface="Microsoft Sans Serif" panose="020B0604020202020204" pitchFamily="34" charset="0"/>
                <a:cs typeface="Times New Roman" panose="02020603050405020304" pitchFamily="18" charset="0"/>
              </a:rPr>
              <a:t>facts</a:t>
            </a:r>
            <a:r>
              <a:rPr lang="ru-RU" sz="4000" dirty="0">
                <a:latin typeface="Times New Roman" panose="02020603050405020304" pitchFamily="18" charset="0"/>
                <a:ea typeface="Microsoft Sans Serif" panose="020B0604020202020204" pitchFamily="34" charset="0"/>
                <a:cs typeface="Times New Roman" panose="02020603050405020304" pitchFamily="18" charset="0"/>
              </a:rPr>
              <a:t>). В качестве таких индикаторов выделяются:</a:t>
            </a:r>
            <a:endParaRPr lang="ru-RU" sz="2400" dirty="0">
              <a:latin typeface="Verdana" panose="020B0604030504040204" pitchFamily="34" charset="0"/>
              <a:ea typeface="Microsoft Sans Serif" panose="020B0604020202020204" pitchFamily="34" charset="0"/>
              <a:cs typeface="Times New Roman" panose="02020603050405020304" pitchFamily="18" charset="0"/>
            </a:endParaRPr>
          </a:p>
          <a:p>
            <a:pPr marL="540385" marR="88900" indent="540385" algn="just">
              <a:lnSpc>
                <a:spcPct val="150000"/>
              </a:lnSpc>
            </a:pPr>
            <a:r>
              <a:rPr lang="ru-RU" sz="4000" dirty="0">
                <a:latin typeface="Times New Roman" panose="02020603050405020304" pitchFamily="18" charset="0"/>
                <a:ea typeface="Microsoft Sans Serif" panose="020B0604020202020204" pitchFamily="34" charset="0"/>
                <a:cs typeface="Times New Roman" panose="02020603050405020304" pitchFamily="18" charset="0"/>
              </a:rPr>
              <a:t>—	возрастание необязательности;</a:t>
            </a:r>
            <a:endParaRPr lang="ru-RU" sz="2400" dirty="0">
              <a:latin typeface="Verdana" panose="020B0604030504040204" pitchFamily="34" charset="0"/>
              <a:ea typeface="Microsoft Sans Serif" panose="020B0604020202020204" pitchFamily="34" charset="0"/>
              <a:cs typeface="Times New Roman" panose="02020603050405020304" pitchFamily="18" charset="0"/>
            </a:endParaRPr>
          </a:p>
          <a:p>
            <a:pPr marL="540385" marR="88900" indent="540385" algn="just">
              <a:lnSpc>
                <a:spcPct val="150000"/>
              </a:lnSpc>
            </a:pPr>
            <a:r>
              <a:rPr lang="ru-RU" sz="4000" dirty="0">
                <a:latin typeface="Times New Roman" panose="02020603050405020304" pitchFamily="18" charset="0"/>
                <a:ea typeface="Microsoft Sans Serif" panose="020B0604020202020204" pitchFamily="34" charset="0"/>
                <a:cs typeface="Times New Roman" panose="02020603050405020304" pitchFamily="18" charset="0"/>
              </a:rPr>
              <a:t>—	смена заданных целей несколько раз;</a:t>
            </a:r>
            <a:endParaRPr lang="ru-RU" sz="2400" dirty="0">
              <a:latin typeface="Verdana" panose="020B0604030504040204" pitchFamily="34" charset="0"/>
              <a:ea typeface="Microsoft Sans Serif" panose="020B0604020202020204" pitchFamily="34" charset="0"/>
              <a:cs typeface="Times New Roman" panose="02020603050405020304" pitchFamily="18" charset="0"/>
            </a:endParaRPr>
          </a:p>
          <a:p>
            <a:pPr marL="540385" marR="88900" indent="540385" algn="just">
              <a:lnSpc>
                <a:spcPct val="150000"/>
              </a:lnSpc>
            </a:pPr>
            <a:r>
              <a:rPr lang="ru-RU" sz="4000" dirty="0">
                <a:latin typeface="Times New Roman" panose="02020603050405020304" pitchFamily="18" charset="0"/>
                <a:ea typeface="Microsoft Sans Serif" panose="020B0604020202020204" pitchFamily="34" charset="0"/>
                <a:cs typeface="Times New Roman" panose="02020603050405020304" pitchFamily="18" charset="0"/>
              </a:rPr>
              <a:t>—	частое несоответствие поставленным срокам;</a:t>
            </a:r>
            <a:endParaRPr lang="ru-RU" sz="2400" dirty="0">
              <a:latin typeface="Verdana" panose="020B0604030504040204" pitchFamily="34" charset="0"/>
              <a:ea typeface="Microsoft Sans Serif" panose="020B0604020202020204" pitchFamily="34" charset="0"/>
              <a:cs typeface="Times New Roman" panose="02020603050405020304" pitchFamily="18" charset="0"/>
            </a:endParaRPr>
          </a:p>
          <a:p>
            <a:pPr marL="540385" marR="88900" indent="540385" algn="just">
              <a:lnSpc>
                <a:spcPct val="150000"/>
              </a:lnSpc>
            </a:pPr>
            <a:r>
              <a:rPr lang="ru-RU" sz="4000" dirty="0">
                <a:latin typeface="Times New Roman" panose="02020603050405020304" pitchFamily="18" charset="0"/>
                <a:ea typeface="Microsoft Sans Serif" panose="020B0604020202020204" pitchFamily="34" charset="0"/>
                <a:cs typeface="Times New Roman" panose="02020603050405020304" pitchFamily="18" charset="0"/>
              </a:rPr>
              <a:t>—	смена сотрудников;</a:t>
            </a:r>
            <a:endParaRPr lang="ru-RU" sz="2400" dirty="0">
              <a:latin typeface="Verdana" panose="020B0604030504040204" pitchFamily="34" charset="0"/>
              <a:ea typeface="Microsoft Sans Serif" panose="020B0604020202020204" pitchFamily="34" charset="0"/>
              <a:cs typeface="Times New Roman" panose="02020603050405020304" pitchFamily="18" charset="0"/>
            </a:endParaRPr>
          </a:p>
          <a:p>
            <a:pPr marL="540385" marR="88900" indent="540385" algn="just">
              <a:lnSpc>
                <a:spcPct val="150000"/>
              </a:lnSpc>
            </a:pPr>
            <a:r>
              <a:rPr lang="ru-RU" sz="4000" dirty="0">
                <a:latin typeface="Times New Roman" panose="02020603050405020304" pitchFamily="18" charset="0"/>
                <a:ea typeface="Microsoft Sans Serif" panose="020B0604020202020204" pitchFamily="34" charset="0"/>
                <a:cs typeface="Times New Roman" panose="02020603050405020304" pitchFamily="18" charset="0"/>
              </a:rPr>
              <a:t>—	недостаток ресурсов;</a:t>
            </a:r>
            <a:endParaRPr lang="ru-RU" sz="2400" dirty="0">
              <a:latin typeface="Verdana" panose="020B0604030504040204" pitchFamily="34" charset="0"/>
              <a:ea typeface="Microsoft Sans Serif" panose="020B0604020202020204" pitchFamily="34" charset="0"/>
              <a:cs typeface="Times New Roman" panose="02020603050405020304" pitchFamily="18" charset="0"/>
            </a:endParaRPr>
          </a:p>
          <a:p>
            <a:pPr marL="540385" marR="88900" indent="540385" algn="just">
              <a:lnSpc>
                <a:spcPct val="150000"/>
              </a:lnSpc>
            </a:pPr>
            <a:r>
              <a:rPr lang="ru-RU" sz="4000" dirty="0">
                <a:latin typeface="Times New Roman" panose="02020603050405020304" pitchFamily="18" charset="0"/>
                <a:ea typeface="Microsoft Sans Serif" panose="020B0604020202020204" pitchFamily="34" charset="0"/>
                <a:cs typeface="Times New Roman" panose="02020603050405020304" pitchFamily="18" charset="0"/>
              </a:rPr>
              <a:t>—	недостаток времени;</a:t>
            </a:r>
            <a:endParaRPr lang="ru-RU" sz="2400" dirty="0">
              <a:latin typeface="Verdana" panose="020B0604030504040204" pitchFamily="34" charset="0"/>
              <a:ea typeface="Microsoft Sans Serif" panose="020B0604020202020204" pitchFamily="34" charset="0"/>
              <a:cs typeface="Times New Roman" panose="02020603050405020304" pitchFamily="18" charset="0"/>
            </a:endParaRPr>
          </a:p>
          <a:p>
            <a:pPr marL="540385" marR="88900" indent="540385" algn="just">
              <a:lnSpc>
                <a:spcPct val="150000"/>
              </a:lnSpc>
            </a:pPr>
            <a:r>
              <a:rPr lang="ru-RU" sz="4000" dirty="0">
                <a:latin typeface="Times New Roman" panose="02020603050405020304" pitchFamily="18" charset="0"/>
                <a:ea typeface="Microsoft Sans Serif" panose="020B0604020202020204" pitchFamily="34" charset="0"/>
                <a:cs typeface="Times New Roman" panose="02020603050405020304" pitchFamily="18" charset="0"/>
              </a:rPr>
              <a:t>—	недостаточная мотивация членов проектной команды;</a:t>
            </a:r>
            <a:endParaRPr lang="ru-RU" sz="2400" dirty="0">
              <a:latin typeface="Verdana" panose="020B0604030504040204" pitchFamily="34" charset="0"/>
              <a:ea typeface="Microsoft Sans Serif" panose="020B0604020202020204" pitchFamily="34" charset="0"/>
              <a:cs typeface="Times New Roman" panose="02020603050405020304" pitchFamily="18" charset="0"/>
            </a:endParaRPr>
          </a:p>
          <a:p>
            <a:pPr marL="540385" marR="88900" indent="540385" algn="just">
              <a:lnSpc>
                <a:spcPct val="150000"/>
              </a:lnSpc>
            </a:pPr>
            <a:r>
              <a:rPr lang="ru-RU" sz="4000" dirty="0">
                <a:latin typeface="Times New Roman" panose="02020603050405020304" pitchFamily="18" charset="0"/>
                <a:ea typeface="Microsoft Sans Serif" panose="020B0604020202020204" pitchFamily="34" charset="0"/>
                <a:cs typeface="Times New Roman" panose="02020603050405020304" pitchFamily="18" charset="0"/>
              </a:rPr>
              <a:t>—	отсутствие единодушия в ходе презентаций;</a:t>
            </a:r>
            <a:endParaRPr lang="ru-RU" sz="2400" dirty="0">
              <a:latin typeface="Verdana" panose="020B0604030504040204" pitchFamily="34" charset="0"/>
              <a:ea typeface="Microsoft Sans Serif" panose="020B0604020202020204" pitchFamily="34" charset="0"/>
              <a:cs typeface="Times New Roman" panose="02020603050405020304" pitchFamily="18" charset="0"/>
            </a:endParaRPr>
          </a:p>
          <a:p>
            <a:pPr marL="540385" marR="88900" indent="540385" algn="just">
              <a:lnSpc>
                <a:spcPct val="150000"/>
              </a:lnSpc>
            </a:pPr>
            <a:r>
              <a:rPr lang="ru-RU" sz="4000" dirty="0">
                <a:latin typeface="Times New Roman" panose="02020603050405020304" pitchFamily="18" charset="0"/>
                <a:ea typeface="Microsoft Sans Serif" panose="020B0604020202020204" pitchFamily="34" charset="0"/>
                <a:cs typeface="Times New Roman" panose="02020603050405020304" pitchFamily="18" charset="0"/>
              </a:rPr>
              <a:t>—	отрицательные мнения о проекте, проникающие за его пределы;</a:t>
            </a:r>
            <a:endParaRPr lang="ru-RU" sz="2400" dirty="0">
              <a:latin typeface="Verdana" panose="020B0604030504040204" pitchFamily="34" charset="0"/>
              <a:ea typeface="Microsoft Sans Serif" panose="020B0604020202020204" pitchFamily="34" charset="0"/>
              <a:cs typeface="Times New Roman" panose="02020603050405020304" pitchFamily="18" charset="0"/>
            </a:endParaRPr>
          </a:p>
          <a:p>
            <a:pPr marL="540385" marR="88900" indent="540385" algn="just">
              <a:lnSpc>
                <a:spcPct val="150000"/>
              </a:lnSpc>
            </a:pPr>
            <a:r>
              <a:rPr lang="ru-RU" sz="4000" dirty="0">
                <a:latin typeface="Times New Roman" panose="02020603050405020304" pitchFamily="18" charset="0"/>
                <a:ea typeface="Microsoft Sans Serif" panose="020B0604020202020204" pitchFamily="34" charset="0"/>
                <a:cs typeface="Times New Roman" panose="02020603050405020304" pitchFamily="18" charset="0"/>
              </a:rPr>
              <a:t>—	чрезмерная страсть к совершенству;</a:t>
            </a:r>
            <a:endParaRPr lang="ru-RU" sz="2400" dirty="0">
              <a:latin typeface="Verdana" panose="020B0604030504040204" pitchFamily="34" charset="0"/>
              <a:ea typeface="Microsoft Sans Serif" panose="020B0604020202020204" pitchFamily="34" charset="0"/>
              <a:cs typeface="Times New Roman" panose="02020603050405020304" pitchFamily="18" charset="0"/>
            </a:endParaRPr>
          </a:p>
          <a:p>
            <a:pPr marL="540385" marR="88900" indent="540385" algn="just">
              <a:lnSpc>
                <a:spcPct val="150000"/>
              </a:lnSpc>
            </a:pPr>
            <a:r>
              <a:rPr lang="ru-RU" sz="4000" dirty="0">
                <a:latin typeface="Times New Roman" panose="02020603050405020304" pitchFamily="18" charset="0"/>
                <a:ea typeface="Microsoft Sans Serif" panose="020B0604020202020204" pitchFamily="34" charset="0"/>
                <a:cs typeface="Times New Roman" panose="02020603050405020304" pitchFamily="18" charset="0"/>
              </a:rPr>
              <a:t>—	раскол в команде;</a:t>
            </a:r>
            <a:endParaRPr lang="ru-RU" sz="2400" dirty="0">
              <a:latin typeface="Verdana" panose="020B0604030504040204" pitchFamily="34" charset="0"/>
              <a:ea typeface="Microsoft Sans Serif" panose="020B0604020202020204" pitchFamily="34" charset="0"/>
              <a:cs typeface="Times New Roman" panose="02020603050405020304" pitchFamily="18" charset="0"/>
            </a:endParaRPr>
          </a:p>
          <a:p>
            <a:pPr marL="540385" marR="88900" indent="540385" algn="just">
              <a:lnSpc>
                <a:spcPct val="150000"/>
              </a:lnSpc>
            </a:pPr>
            <a:r>
              <a:rPr lang="ru-RU" sz="4000" dirty="0">
                <a:latin typeface="Times New Roman" panose="02020603050405020304" pitchFamily="18" charset="0"/>
                <a:ea typeface="Microsoft Sans Serif" panose="020B0604020202020204" pitchFamily="34" charset="0"/>
                <a:cs typeface="Times New Roman" panose="02020603050405020304" pitchFamily="18" charset="0"/>
              </a:rPr>
              <a:t>—	ухудшение стиля общения;</a:t>
            </a:r>
            <a:endParaRPr lang="ru-RU" sz="2400" dirty="0">
              <a:latin typeface="Verdana" panose="020B0604030504040204" pitchFamily="34" charset="0"/>
              <a:ea typeface="Microsoft Sans Serif" panose="020B0604020202020204" pitchFamily="34" charset="0"/>
              <a:cs typeface="Times New Roman" panose="02020603050405020304" pitchFamily="18" charset="0"/>
            </a:endParaRPr>
          </a:p>
          <a:p>
            <a:pPr marL="540385" marR="88900" indent="540385" algn="just">
              <a:lnSpc>
                <a:spcPct val="150000"/>
              </a:lnSpc>
            </a:pPr>
            <a:r>
              <a:rPr lang="ru-RU" sz="4000" dirty="0">
                <a:latin typeface="Times New Roman" panose="02020603050405020304" pitchFamily="18" charset="0"/>
                <a:ea typeface="Microsoft Sans Serif" panose="020B0604020202020204" pitchFamily="34" charset="0"/>
                <a:cs typeface="Times New Roman" panose="02020603050405020304" pitchFamily="18" charset="0"/>
              </a:rPr>
              <a:t>—	ограничения в готовности предоставлять информацию;</a:t>
            </a:r>
            <a:endParaRPr lang="ru-RU" sz="2400" dirty="0">
              <a:latin typeface="Verdana" panose="020B0604030504040204" pitchFamily="34" charset="0"/>
              <a:ea typeface="Microsoft Sans Serif" panose="020B0604020202020204" pitchFamily="34" charset="0"/>
              <a:cs typeface="Times New Roman" panose="02020603050405020304" pitchFamily="18" charset="0"/>
            </a:endParaRPr>
          </a:p>
          <a:p>
            <a:pPr marL="540385" marR="88900" indent="540385" algn="just">
              <a:lnSpc>
                <a:spcPct val="150000"/>
              </a:lnSpc>
            </a:pPr>
            <a:r>
              <a:rPr lang="ru-RU" sz="4000" dirty="0">
                <a:latin typeface="Times New Roman" panose="02020603050405020304" pitchFamily="18" charset="0"/>
                <a:ea typeface="Microsoft Sans Serif" panose="020B0604020202020204" pitchFamily="34" charset="0"/>
                <a:cs typeface="Times New Roman" panose="02020603050405020304" pitchFamily="18" charset="0"/>
              </a:rPr>
              <a:t>—	увеличение числа недоразумений;</a:t>
            </a:r>
            <a:endParaRPr lang="ru-RU" sz="2400" dirty="0">
              <a:latin typeface="Verdana" panose="020B0604030504040204" pitchFamily="34" charset="0"/>
              <a:ea typeface="Microsoft Sans Serif" panose="020B0604020202020204" pitchFamily="34" charset="0"/>
              <a:cs typeface="Times New Roman" panose="02020603050405020304" pitchFamily="18" charset="0"/>
            </a:endParaRPr>
          </a:p>
          <a:p>
            <a:pPr marL="540385" marR="88900" indent="540385" algn="just">
              <a:lnSpc>
                <a:spcPct val="150000"/>
              </a:lnSpc>
            </a:pPr>
            <a:r>
              <a:rPr lang="ru-RU" sz="4000" dirty="0">
                <a:latin typeface="Times New Roman" panose="02020603050405020304" pitchFamily="18" charset="0"/>
                <a:ea typeface="Microsoft Sans Serif" panose="020B0604020202020204" pitchFamily="34" charset="0"/>
                <a:cs typeface="Times New Roman" panose="02020603050405020304" pitchFamily="18" charset="0"/>
              </a:rPr>
              <a:t>—	увеличение числа экспертов извне, оценивающих ход проекта.</a:t>
            </a:r>
            <a:endParaRPr lang="ru-RU" sz="2400" dirty="0">
              <a:latin typeface="Verdana" panose="020B0604030504040204" pitchFamily="34" charset="0"/>
              <a:ea typeface="Microsoft Sans Serif" panose="020B0604020202020204" pitchFamily="34" charset="0"/>
              <a:cs typeface="Times New Roman" panose="02020603050405020304" pitchFamily="18" charset="0"/>
            </a:endParaRPr>
          </a:p>
          <a:p>
            <a:pPr algn="ctr"/>
            <a:endParaRPr lang="ru-RU" sz="4000" dirty="0"/>
          </a:p>
        </p:txBody>
      </p:sp>
    </p:spTree>
    <p:extLst>
      <p:ext uri="{BB962C8B-B14F-4D97-AF65-F5344CB8AC3E}">
        <p14:creationId xmlns:p14="http://schemas.microsoft.com/office/powerpoint/2010/main" val="22192498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51520" y="188640"/>
            <a:ext cx="8568952" cy="6408712"/>
          </a:xfrm>
        </p:spPr>
        <p:txBody>
          <a:bodyPr>
            <a:normAutofit fontScale="77500" lnSpcReduction="20000"/>
          </a:bodyPr>
          <a:lstStyle/>
          <a:p>
            <a:pPr marL="540385" marR="88900" indent="540385" algn="just">
              <a:lnSpc>
                <a:spcPct val="150000"/>
              </a:lnSpc>
            </a:pPr>
            <a:r>
              <a:rPr lang="ru-RU" sz="4000" dirty="0">
                <a:latin typeface="Times New Roman" panose="02020603050405020304" pitchFamily="18" charset="0"/>
                <a:ea typeface="Microsoft Sans Serif" panose="020B0604020202020204" pitchFamily="34" charset="0"/>
                <a:cs typeface="Times New Roman" panose="02020603050405020304" pitchFamily="18" charset="0"/>
              </a:rPr>
              <a:t>Увеличение числа вышеуказанных индикаторов, вероятнее всего, является свидетельством наличия серьезного кризиса в рамках проекта.</a:t>
            </a:r>
            <a:endParaRPr lang="ru-RU" sz="2400" dirty="0">
              <a:latin typeface="Verdana" panose="020B0604030504040204" pitchFamily="34" charset="0"/>
              <a:ea typeface="Microsoft Sans Serif" panose="020B0604020202020204" pitchFamily="34" charset="0"/>
              <a:cs typeface="Times New Roman" panose="02020603050405020304" pitchFamily="18" charset="0"/>
            </a:endParaRPr>
          </a:p>
          <a:p>
            <a:pPr marL="540385" marR="88900" indent="540385" algn="just">
              <a:lnSpc>
                <a:spcPct val="150000"/>
              </a:lnSpc>
            </a:pPr>
            <a:r>
              <a:rPr lang="ru-RU" sz="4000" dirty="0">
                <a:latin typeface="Times New Roman" panose="02020603050405020304" pitchFamily="18" charset="0"/>
                <a:ea typeface="Microsoft Sans Serif" panose="020B0604020202020204" pitchFamily="34" charset="0"/>
                <a:cs typeface="Times New Roman" panose="02020603050405020304" pitchFamily="18" charset="0"/>
              </a:rPr>
              <a:t>В соответствии с общим подходом оценка эффективности инновационного проекта основана на сопоставлении связанных с ним результатов и затрат. Можно выделить следующие виды эффективности (рис. 5.1).</a:t>
            </a:r>
            <a:endParaRPr lang="ru-RU" sz="2400" dirty="0">
              <a:latin typeface="Verdana" panose="020B0604030504040204" pitchFamily="34" charset="0"/>
              <a:ea typeface="Microsoft Sans Serif" panose="020B0604020202020204" pitchFamily="34" charset="0"/>
              <a:cs typeface="Times New Roman" panose="02020603050405020304" pitchFamily="18" charset="0"/>
            </a:endParaRPr>
          </a:p>
          <a:p>
            <a:pPr algn="ctr"/>
            <a:endParaRPr lang="ru-RU" sz="4000" dirty="0"/>
          </a:p>
        </p:txBody>
      </p:sp>
    </p:spTree>
    <p:extLst>
      <p:ext uri="{BB962C8B-B14F-4D97-AF65-F5344CB8AC3E}">
        <p14:creationId xmlns:p14="http://schemas.microsoft.com/office/powerpoint/2010/main" val="8933403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descr="image21"/>
          <p:cNvPicPr>
            <a:picLocks noGrp="1"/>
          </p:cNvPicPr>
          <p:nvPr>
            <p:ph idx="1"/>
          </p:nvPr>
        </p:nvPicPr>
        <p:blipFill>
          <a:blip r:embed="rId2" cstate="print"/>
          <a:srcRect/>
          <a:stretch>
            <a:fillRect/>
          </a:stretch>
        </p:blipFill>
        <p:spPr bwMode="auto">
          <a:xfrm>
            <a:off x="539552" y="332656"/>
            <a:ext cx="8208912" cy="5112567"/>
          </a:xfrm>
          <a:prstGeom prst="rect">
            <a:avLst/>
          </a:prstGeom>
          <a:noFill/>
          <a:ln w="9525">
            <a:noFill/>
            <a:miter lim="800000"/>
            <a:headEnd/>
            <a:tailEnd/>
          </a:ln>
        </p:spPr>
      </p:pic>
      <p:sp>
        <p:nvSpPr>
          <p:cNvPr id="2" name="Прямоугольник 1"/>
          <p:cNvSpPr/>
          <p:nvPr/>
        </p:nvSpPr>
        <p:spPr>
          <a:xfrm>
            <a:off x="1115616" y="5661248"/>
            <a:ext cx="6840760" cy="497316"/>
          </a:xfrm>
          <a:prstGeom prst="rect">
            <a:avLst/>
          </a:prstGeom>
        </p:spPr>
        <p:txBody>
          <a:bodyPr wrap="square">
            <a:spAutoFit/>
          </a:bodyPr>
          <a:lstStyle/>
          <a:p>
            <a:pPr>
              <a:lnSpc>
                <a:spcPct val="150000"/>
              </a:lnSpc>
              <a:spcAft>
                <a:spcPts val="0"/>
              </a:spcAft>
            </a:pPr>
            <a:r>
              <a:rPr lang="ru-RU" sz="2000" i="1" dirty="0">
                <a:latin typeface="Times New Roman" panose="02020603050405020304" pitchFamily="18" charset="0"/>
                <a:ea typeface="Microsoft Sans Serif" panose="020B0604020202020204" pitchFamily="34" charset="0"/>
                <a:cs typeface="Times New Roman" panose="02020603050405020304" pitchFamily="18" charset="0"/>
              </a:rPr>
              <a:t>Рис. 5.1.</a:t>
            </a:r>
            <a:r>
              <a:rPr lang="ru-RU" sz="2000" b="1" dirty="0">
                <a:latin typeface="Times New Roman" panose="02020603050405020304" pitchFamily="18" charset="0"/>
                <a:ea typeface="Microsoft Sans Serif" panose="020B0604020202020204" pitchFamily="34" charset="0"/>
                <a:cs typeface="Times New Roman" panose="02020603050405020304" pitchFamily="18" charset="0"/>
              </a:rPr>
              <a:t> Эффективность проекта: виды эффективности</a:t>
            </a:r>
            <a:endParaRPr lang="ru-RU" sz="1200" dirty="0">
              <a:effectLst/>
              <a:latin typeface="Verdana" panose="020B0604030504040204" pitchFamily="34" charset="0"/>
              <a:ea typeface="Microsoft Sans Serif"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42572157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0" y="188640"/>
            <a:ext cx="8820472" cy="6408712"/>
          </a:xfrm>
        </p:spPr>
        <p:txBody>
          <a:bodyPr>
            <a:normAutofit fontScale="47500" lnSpcReduction="20000"/>
          </a:bodyPr>
          <a:lstStyle/>
          <a:p>
            <a:pPr marL="450215" algn="just">
              <a:lnSpc>
                <a:spcPct val="150000"/>
              </a:lnSpc>
            </a:pPr>
            <a:r>
              <a:rPr lang="ru-RU" sz="4000" dirty="0">
                <a:latin typeface="Times New Roman" panose="02020603050405020304" pitchFamily="18" charset="0"/>
                <a:ea typeface="Microsoft Sans Serif" panose="020B0604020202020204" pitchFamily="34" charset="0"/>
                <a:cs typeface="Times New Roman" panose="02020603050405020304" pitchFamily="18" charset="0"/>
              </a:rPr>
              <a:t>1. Макроэкономическая эффективность характеризует влияние проекта на национальную и региональную экономику. Она может выражаться такими показателями, как рост экспорта, увеличение валового регионального продукта и т.п. Следует отметить, что многие результаты проекта (например, социальные, экологические, демографические, научные) могут проявиться через достаточно отдаленное время и не иметь прямого количественного выражения. Это затрудняет оценку макроэкономической эффективности проекта и требует особой тщательности в прогнозировании его результатов.</a:t>
            </a:r>
            <a:endParaRPr lang="ru-RU" sz="2400" dirty="0">
              <a:latin typeface="Verdana" panose="020B0604030504040204" pitchFamily="34" charset="0"/>
              <a:ea typeface="Microsoft Sans Serif" panose="020B0604020202020204" pitchFamily="34" charset="0"/>
              <a:cs typeface="Times New Roman" panose="02020603050405020304" pitchFamily="18" charset="0"/>
            </a:endParaRPr>
          </a:p>
          <a:p>
            <a:pPr marL="450215" algn="just">
              <a:lnSpc>
                <a:spcPct val="150000"/>
              </a:lnSpc>
            </a:pPr>
            <a:r>
              <a:rPr lang="ru-RU" sz="4000" dirty="0">
                <a:latin typeface="Times New Roman" panose="02020603050405020304" pitchFamily="18" charset="0"/>
                <a:ea typeface="Microsoft Sans Serif" panose="020B0604020202020204" pitchFamily="34" charset="0"/>
                <a:cs typeface="Times New Roman" panose="02020603050405020304" pitchFamily="18" charset="0"/>
              </a:rPr>
              <a:t>2.	Бюджетная эффективность в общем случае может быть охарактеризована как превышение доходов бюджета, возникающих в результате реализации проекта (в виде налогов, поступлений от экспорта и т.п.) над расходами бюджета (прямое финансирование, налоговые льготы, инвестиционный налоговый кредит и т.п.), связанными с данным проектом.</a:t>
            </a:r>
            <a:endParaRPr lang="ru-RU" sz="2400" dirty="0">
              <a:latin typeface="Verdana" panose="020B0604030504040204" pitchFamily="34" charset="0"/>
              <a:ea typeface="Microsoft Sans Serif" panose="020B0604020202020204" pitchFamily="34" charset="0"/>
              <a:cs typeface="Times New Roman" panose="02020603050405020304" pitchFamily="18" charset="0"/>
            </a:endParaRPr>
          </a:p>
          <a:p>
            <a:pPr marL="450215" algn="just">
              <a:lnSpc>
                <a:spcPct val="150000"/>
              </a:lnSpc>
            </a:pPr>
            <a:r>
              <a:rPr lang="ru-RU" sz="4000" dirty="0">
                <a:latin typeface="Times New Roman" panose="02020603050405020304" pitchFamily="18" charset="0"/>
                <a:ea typeface="Microsoft Sans Serif" panose="020B0604020202020204" pitchFamily="34" charset="0"/>
                <a:cs typeface="Times New Roman" panose="02020603050405020304" pitchFamily="18" charset="0"/>
              </a:rPr>
              <a:t>3.	Коммерческая эффективность определяется как разница между доходами и расходами участников проекта, возникающими вследствие его реализации (чистые денежные потоки по проекту).</a:t>
            </a:r>
            <a:endParaRPr lang="ru-RU" sz="2400" dirty="0">
              <a:latin typeface="Verdana" panose="020B0604030504040204" pitchFamily="34" charset="0"/>
              <a:ea typeface="Microsoft Sans Serif" panose="020B0604020202020204" pitchFamily="34" charset="0"/>
              <a:cs typeface="Times New Roman" panose="02020603050405020304" pitchFamily="18" charset="0"/>
            </a:endParaRPr>
          </a:p>
          <a:p>
            <a:pPr algn="ctr"/>
            <a:endParaRPr lang="ru-RU" sz="4000" dirty="0"/>
          </a:p>
        </p:txBody>
      </p:sp>
    </p:spTree>
    <p:extLst>
      <p:ext uri="{BB962C8B-B14F-4D97-AF65-F5344CB8AC3E}">
        <p14:creationId xmlns:p14="http://schemas.microsoft.com/office/powerpoint/2010/main" val="30392335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9757" y="0"/>
            <a:ext cx="9144000" cy="6597352"/>
          </a:xfrm>
        </p:spPr>
        <p:txBody>
          <a:bodyPr>
            <a:noAutofit/>
          </a:bodyPr>
          <a:lstStyle/>
          <a:p>
            <a:pPr marL="109728" indent="0" algn="ctr">
              <a:lnSpc>
                <a:spcPct val="150000"/>
              </a:lnSpc>
              <a:buNone/>
            </a:pPr>
            <a:endParaRPr lang="ru-RU" sz="1100" dirty="0">
              <a:latin typeface="Verdana" panose="020B0604030504040204" pitchFamily="34" charset="0"/>
              <a:ea typeface="Microsoft Sans Serif" panose="020B0604020202020204" pitchFamily="34" charset="0"/>
              <a:cs typeface="Times New Roman" panose="02020603050405020304" pitchFamily="18" charset="0"/>
            </a:endParaRPr>
          </a:p>
          <a:p>
            <a:pPr marL="450215" indent="540385" algn="just">
              <a:lnSpc>
                <a:spcPct val="150000"/>
              </a:lnSpc>
            </a:pPr>
            <a:r>
              <a:rPr lang="ru-RU" sz="1800" dirty="0">
                <a:latin typeface="Times New Roman" panose="02020603050405020304" pitchFamily="18" charset="0"/>
                <a:ea typeface="Microsoft Sans Serif" panose="020B0604020202020204" pitchFamily="34" charset="0"/>
                <a:cs typeface="Times New Roman" panose="02020603050405020304" pitchFamily="18" charset="0"/>
              </a:rPr>
              <a:t>Основным требованием при оценке эффективности проекта является учет разновременности затрат и приведение их к единому периоду времени — дисконтирование. Таким образом, методы оценки эффективности проекта представляют собой инвестиционные расчеты.</a:t>
            </a:r>
            <a:endParaRPr lang="ru-RU" sz="1100" dirty="0">
              <a:latin typeface="Verdana" panose="020B0604030504040204" pitchFamily="34" charset="0"/>
              <a:ea typeface="Microsoft Sans Serif" panose="020B0604020202020204" pitchFamily="34" charset="0"/>
              <a:cs typeface="Times New Roman" panose="02020603050405020304" pitchFamily="18" charset="0"/>
            </a:endParaRPr>
          </a:p>
          <a:p>
            <a:pPr marL="450215" indent="540385" algn="just">
              <a:lnSpc>
                <a:spcPct val="150000"/>
              </a:lnSpc>
            </a:pPr>
            <a:r>
              <a:rPr lang="ru-RU" sz="1800" dirty="0">
                <a:latin typeface="Times New Roman" panose="02020603050405020304" pitchFamily="18" charset="0"/>
                <a:ea typeface="Microsoft Sans Serif" panose="020B0604020202020204" pitchFamily="34" charset="0"/>
                <a:cs typeface="Times New Roman" panose="02020603050405020304" pitchFamily="18" charset="0"/>
              </a:rPr>
              <a:t>Необходимость дисконтирования затрат и результатов проекта связана с потребностью сегодня принимать решения и оценивать их последствия (в том числе инвестиционно-финансового характера), которые могут наступить через некоторый, в некоторых случаях, весьма отдаленный, период времени. Денежные средства, которые выплачиваются сегодня, имеют другую реальную ценность, чем те, которые будут выплачены в будущем. Решения о реализации проекта должны приниматься на альтернативной основе. При этом возникают издержки упущенной выгоды, связанные с тем или иным вариантом использования денежных средств (реализация проекта, отказ от реализации проекта, реализация другого проекта и т.п.). По сути дела, речь идет об упущенных возможностях получения выгоды инвестирования денежных средств сегодня (</a:t>
            </a:r>
            <a:r>
              <a:rPr lang="ru-RU" sz="1800" dirty="0" err="1">
                <a:latin typeface="Times New Roman" panose="02020603050405020304" pitchFamily="18" charset="0"/>
                <a:ea typeface="Microsoft Sans Serif" panose="020B0604020202020204" pitchFamily="34" charset="0"/>
                <a:cs typeface="Times New Roman" panose="02020603050405020304" pitchFamily="18" charset="0"/>
              </a:rPr>
              <a:t>opportunity</a:t>
            </a:r>
            <a:r>
              <a:rPr lang="ru-RU" sz="1800" dirty="0">
                <a:latin typeface="Times New Roman" panose="02020603050405020304" pitchFamily="18" charset="0"/>
                <a:ea typeface="Microsoft Sans Serif" panose="020B0604020202020204" pitchFamily="34" charset="0"/>
                <a:cs typeface="Times New Roman" panose="02020603050405020304" pitchFamily="18" charset="0"/>
              </a:rPr>
              <a:t> </a:t>
            </a:r>
            <a:r>
              <a:rPr lang="ru-RU" sz="1800" dirty="0" err="1">
                <a:latin typeface="Times New Roman" panose="02020603050405020304" pitchFamily="18" charset="0"/>
                <a:ea typeface="Microsoft Sans Serif" panose="020B0604020202020204" pitchFamily="34" charset="0"/>
                <a:cs typeface="Times New Roman" panose="02020603050405020304" pitchFamily="18" charset="0"/>
              </a:rPr>
              <a:t>costs</a:t>
            </a:r>
            <a:r>
              <a:rPr lang="ru-RU" sz="1800" dirty="0">
                <a:latin typeface="Times New Roman" panose="02020603050405020304" pitchFamily="18" charset="0"/>
                <a:ea typeface="Microsoft Sans Serif" panose="020B0604020202020204" pitchFamily="34" charset="0"/>
                <a:cs typeface="Times New Roman" panose="02020603050405020304" pitchFamily="18" charset="0"/>
              </a:rPr>
              <a:t>) в связи с тем, что деньги поступят через определенный промежуток времени.</a:t>
            </a:r>
            <a:endParaRPr lang="ru-RU" sz="1100" dirty="0">
              <a:latin typeface="Verdana" panose="020B0604030504040204" pitchFamily="34" charset="0"/>
              <a:ea typeface="Microsoft Sans Serif" panose="020B0604020202020204" pitchFamily="34" charset="0"/>
              <a:cs typeface="Times New Roman" panose="02020603050405020304" pitchFamily="18" charset="0"/>
            </a:endParaRPr>
          </a:p>
          <a:p>
            <a:pPr algn="ctr"/>
            <a:endParaRPr lang="ru-RU" sz="1800" dirty="0"/>
          </a:p>
        </p:txBody>
      </p:sp>
    </p:spTree>
    <p:extLst>
      <p:ext uri="{BB962C8B-B14F-4D97-AF65-F5344CB8AC3E}">
        <p14:creationId xmlns:p14="http://schemas.microsoft.com/office/powerpoint/2010/main" val="249538912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Открытая">
  <a:themeElements>
    <a:clrScheme name="Открытая">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Открытая">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Открытая">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5060</TotalTime>
  <Words>1310</Words>
  <Application>Microsoft Office PowerPoint</Application>
  <PresentationFormat>Экран (4:3)</PresentationFormat>
  <Paragraphs>148</Paragraphs>
  <Slides>21</Slides>
  <Notes>0</Notes>
  <HiddenSlides>0</HiddenSlides>
  <MMClips>0</MMClips>
  <ScaleCrop>false</ScaleCrop>
  <HeadingPairs>
    <vt:vector size="6" baseType="variant">
      <vt:variant>
        <vt:lpstr>Использованные шрифты</vt:lpstr>
      </vt:variant>
      <vt:variant>
        <vt:i4>8</vt:i4>
      </vt:variant>
      <vt:variant>
        <vt:lpstr>Тема</vt:lpstr>
      </vt:variant>
      <vt:variant>
        <vt:i4>1</vt:i4>
      </vt:variant>
      <vt:variant>
        <vt:lpstr>Заголовки слайдов</vt:lpstr>
      </vt:variant>
      <vt:variant>
        <vt:i4>21</vt:i4>
      </vt:variant>
    </vt:vector>
  </HeadingPairs>
  <TitlesOfParts>
    <vt:vector size="30" baseType="lpstr">
      <vt:lpstr>Arial Unicode MS</vt:lpstr>
      <vt:lpstr>Calibri</vt:lpstr>
      <vt:lpstr>Lucida Sans Unicode</vt:lpstr>
      <vt:lpstr>Microsoft Sans Serif</vt:lpstr>
      <vt:lpstr>Times New Roman</vt:lpstr>
      <vt:lpstr>Verdana</vt:lpstr>
      <vt:lpstr>Wingdings 2</vt:lpstr>
      <vt:lpstr>Wingdings 3</vt:lpstr>
      <vt:lpstr>Открытая</vt:lpstr>
      <vt:lpstr>Тема 4. Оценка эффективности проекта</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Ставропольский ГАУ</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Тема 3. Генезис понятия организационная культура</dc:title>
  <dc:creator>ДВ</dc:creator>
  <cp:lastModifiedBy>Марина Коршикова</cp:lastModifiedBy>
  <cp:revision>45</cp:revision>
  <cp:lastPrinted>2017-01-30T13:17:56Z</cp:lastPrinted>
  <dcterms:created xsi:type="dcterms:W3CDTF">2014-04-21T11:00:57Z</dcterms:created>
  <dcterms:modified xsi:type="dcterms:W3CDTF">2017-01-30T13:20:03Z</dcterms:modified>
</cp:coreProperties>
</file>